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p:regular r:id="rId51"/>
      <p:bold r:id="rId52"/>
      <p:italic r:id="rId53"/>
      <p:boldItalic r:id="rId54"/>
    </p:embeddedFont>
    <p:embeddedFont>
      <p:font typeface="PT Sans Narrow"/>
      <p:regular r:id="rId55"/>
      <p:bold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004ADF5-20BF-4F88-AA03-68F4567E8638}">
  <a:tblStyle styleId="{E004ADF5-20BF-4F88-AA03-68F4567E86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PTSansNarrow-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PTSansNarrow-bold.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50"/>
              <a:t>Hi Everyone! We are group 10. Today we are talking about </a:t>
            </a:r>
            <a:r>
              <a:rPr lang="en"/>
              <a:t>Credit Card Fraud, which is a relatively common phenomenon that could cause huge financial loss to you if a credit card fraud happen.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4a9bbaf14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4a9bbaf14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found in our analysis of the dataset is that it’s extremely unbalanced--that is to say, there are very few cases of fraud in comparison to many cases of normal, non-fraudulent activity.  </a:t>
            </a:r>
            <a:endParaRPr/>
          </a:p>
          <a:p>
            <a:pPr indent="0" lvl="0" marL="0" rtl="0" algn="l">
              <a:spcBef>
                <a:spcPts val="0"/>
              </a:spcBef>
              <a:spcAft>
                <a:spcPts val="0"/>
              </a:spcAft>
              <a:buNone/>
            </a:pPr>
            <a:r>
              <a:rPr lang="en"/>
              <a:t>In fact, the ratio of non-fraud to fraud cases is 99.8% to 0.2%.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ultimately means we’re looking for some very small needles in a very, very large haystack.</a:t>
            </a:r>
            <a:endParaRPr/>
          </a:p>
          <a:p>
            <a:pPr indent="0" lvl="0" marL="0" rtl="0" algn="l">
              <a:lnSpc>
                <a:spcPct val="115000"/>
              </a:lnSpc>
              <a:spcBef>
                <a:spcPts val="0"/>
              </a:spcBef>
              <a:spcAft>
                <a:spcPts val="0"/>
              </a:spcAft>
              <a:buNone/>
            </a:pPr>
            <a:r>
              <a:t/>
            </a:r>
            <a:endParaRPr/>
          </a:p>
          <a:p>
            <a:pPr indent="0" lvl="0" marL="0" rtl="0" algn="l">
              <a:lnSpc>
                <a:spcPct val="115000"/>
              </a:lnSpc>
              <a:spcBef>
                <a:spcPts val="1600"/>
              </a:spcBef>
              <a:spcAft>
                <a:spcPts val="1600"/>
              </a:spcAft>
              <a:buNone/>
            </a:pPr>
            <a:r>
              <a:rPr lang="en"/>
              <a:t>[realife - imbalance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4afca4d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4afca4d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 in the variables time and amount, we thought we would find some large differences between consumer behavior (marked in pink) and fraudulent behavior (marked in turqoise) largely follow the same patterns.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signals that we’ve got some very crafty </a:t>
            </a:r>
            <a:r>
              <a:rPr lang="en"/>
              <a:t>identity thieves out there folks, which makes our job a bit tougher.</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Turn it over to Yuwei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33cf1d5e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633cf1d5e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4a9bbaf14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4a9bbaf14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process picture here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5dcf563f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5dcf563f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Yuwei - First, we use decision tree to do fraud detection. </a:t>
            </a:r>
            <a:endParaRPr/>
          </a:p>
          <a:p>
            <a:pPr indent="0" lvl="0" marL="0" rtl="0" algn="l">
              <a:spcBef>
                <a:spcPts val="0"/>
              </a:spcBef>
              <a:spcAft>
                <a:spcPts val="0"/>
              </a:spcAft>
              <a:buNone/>
            </a:pPr>
            <a:r>
              <a:rPr lang="en"/>
              <a:t>We chose it because decision tree is ease to interpret and it requires few data preprocessing procesures such as variable selection and data scaling.</a:t>
            </a:r>
            <a:endParaRPr/>
          </a:p>
          <a:p>
            <a:pPr indent="0" lvl="0" marL="0" rtl="0" algn="l">
              <a:spcBef>
                <a:spcPts val="0"/>
              </a:spcBef>
              <a:spcAft>
                <a:spcPts val="0"/>
              </a:spcAft>
              <a:buNone/>
            </a:pPr>
            <a:r>
              <a:rPr lang="en"/>
              <a:t>We first built a large single tree and prune the tree.</a:t>
            </a:r>
            <a:endParaRPr/>
          </a:p>
          <a:p>
            <a:pPr indent="0" lvl="0" marL="0" rtl="0" algn="l">
              <a:spcBef>
                <a:spcPts val="0"/>
              </a:spcBef>
              <a:spcAft>
                <a:spcPts val="0"/>
              </a:spcAft>
              <a:buNone/>
            </a:pPr>
            <a:r>
              <a:rPr lang="en"/>
              <a:t>The result shows that V17, V14 and V12 are most important variables while time and amount are much less important in determining the fraud, which is in accordance with our exploratory data analysis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5dcf563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5dcf563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Yuwei - The result shows that accuracy is close to 1. Type II error is close to zero </a:t>
            </a:r>
            <a:endParaRPr/>
          </a:p>
          <a:p>
            <a:pPr indent="0" lvl="0" marL="0" rtl="0" algn="l">
              <a:spcBef>
                <a:spcPts val="0"/>
              </a:spcBef>
              <a:spcAft>
                <a:spcPts val="0"/>
              </a:spcAft>
              <a:buNone/>
            </a:pPr>
            <a:r>
              <a:rPr lang="en"/>
              <a:t>But type I error is 0.25. It is seemingly good, right?</a:t>
            </a:r>
            <a:endParaRPr/>
          </a:p>
          <a:p>
            <a:pPr indent="0" lvl="0" marL="0" rtl="0" algn="l">
              <a:spcBef>
                <a:spcPts val="0"/>
              </a:spcBef>
              <a:spcAft>
                <a:spcPts val="0"/>
              </a:spcAft>
              <a:buNone/>
            </a:pPr>
            <a:r>
              <a:rPr lang="en"/>
              <a:t>But is this really good?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4a9bbaf14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4a9bbaf14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our dataset is so “diamond in the rough focused”, we run into the issue of accuracy not being our most important metric. If we classify everything as “non-fraudulent activity”, because there are so relatively few cases of fraud present, we’ll end up with a high accuracy anyway, which is obviously a bad situation.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556d5f4c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556d5f4c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case, we would rather have a situation that avoids false negatives where fraud occurs and we fail to predict it than one that favors accuracy in general.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5dcf563f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5dcf563f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Yuwei - In response, we can change prior probabilities to deal with imbalanced data.</a:t>
            </a:r>
            <a:endParaRPr/>
          </a:p>
          <a:p>
            <a:pPr indent="0" lvl="0" marL="0" rtl="0" algn="l">
              <a:spcBef>
                <a:spcPts val="0"/>
              </a:spcBef>
              <a:spcAft>
                <a:spcPts val="0"/>
              </a:spcAft>
              <a:buNone/>
            </a:pPr>
            <a:r>
              <a:rPr lang="en"/>
              <a:t>We first use grid search to find the pairs of priors that maximize AUC.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5dcf563f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5dcf563f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changing priors directly, we can also apply a loss matrix to deal with imbalanced dataset. </a:t>
            </a:r>
            <a:endParaRPr/>
          </a:p>
          <a:p>
            <a:pPr indent="0" lvl="0" marL="0" rtl="0" algn="l">
              <a:spcBef>
                <a:spcPts val="0"/>
              </a:spcBef>
              <a:spcAft>
                <a:spcPts val="0"/>
              </a:spcAft>
              <a:buNone/>
            </a:pPr>
            <a:r>
              <a:rPr lang="en"/>
              <a:t>Loss matrix could specify penalties for different types of errors;</a:t>
            </a:r>
            <a:endParaRPr/>
          </a:p>
          <a:p>
            <a:pPr indent="0" lvl="0" marL="0" rtl="0" algn="l">
              <a:spcBef>
                <a:spcPts val="0"/>
              </a:spcBef>
              <a:spcAft>
                <a:spcPts val="0"/>
              </a:spcAft>
              <a:buNone/>
            </a:pPr>
            <a:r>
              <a:rPr lang="en"/>
              <a:t>In our example, we want to minimize type I error and thus we assume that T</a:t>
            </a:r>
            <a:r>
              <a:rPr lang="en"/>
              <a:t>ype I Error penalized 100 times more than Type II Error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4a9bbaf14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4a9bbaf14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Picture this: you’re surviving on your grad school budget of pizzas and you suddenly get a charge from Gucci for a pair of $400 flip flops. What happened here? Either you have bad taste, or you’re likely a victim of credit card fraud! </a:t>
            </a:r>
            <a:endParaRPr/>
          </a:p>
          <a:p>
            <a:pPr indent="0" lvl="0" marL="0" rtl="0" algn="l">
              <a:lnSpc>
                <a:spcPct val="115000"/>
              </a:lnSpc>
              <a:spcBef>
                <a:spcPts val="1600"/>
              </a:spcBef>
              <a:spcAft>
                <a:spcPts val="0"/>
              </a:spcAft>
              <a:buNone/>
            </a:pPr>
            <a:r>
              <a:rPr lang="en"/>
              <a:t>Predicting credit card fraud can save banks and their customers immense amounts of value and goodwill, making it a good topic of pattern analysis for machine learning.</a:t>
            </a:r>
            <a:endParaRPr/>
          </a:p>
          <a:p>
            <a:pPr indent="0" lvl="0" marL="0" rtl="0" algn="l">
              <a:lnSpc>
                <a:spcPct val="115000"/>
              </a:lnSpc>
              <a:spcBef>
                <a:spcPts val="1600"/>
              </a:spcBef>
              <a:spcAft>
                <a:spcPts val="1600"/>
              </a:spcAft>
              <a:buNone/>
            </a:pPr>
            <a:r>
              <a:rPr lang="en"/>
              <a:t>Today, our analysis into credit card fraud will follow a quick introduction, dataset exploration, modeling, and our ultimate conclusions.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5dcf563f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5dcf563f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code for loss matrix and the result of pruned decision tree after applying loss matrix</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633cf1d5e_1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633cf1d5e_1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applying loss matrix to add penalties and thus adjust priors, we can also apply loss matrix to find the best threshold.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see in the left table, we assign 100 units cost to type I error and 1 unit cost  to type II error.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can write a cost function including type I error and type II error, or say alpha and beta.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need to find a combination of alpha and beta on ROC curve which can minimize the cost.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633cf1d5e_1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633cf1d5e_1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set cutoff from 0 to 1 with 0.01 as steps. </a:t>
            </a:r>
            <a:endParaRPr/>
          </a:p>
          <a:p>
            <a:pPr indent="0" lvl="0" marL="0" rtl="0" algn="l">
              <a:spcBef>
                <a:spcPts val="0"/>
              </a:spcBef>
              <a:spcAft>
                <a:spcPts val="0"/>
              </a:spcAft>
              <a:buNone/>
            </a:pPr>
            <a:r>
              <a:rPr lang="en"/>
              <a:t>And there plot total cost or say lost based on each threshold. </a:t>
            </a:r>
            <a:endParaRPr/>
          </a:p>
          <a:p>
            <a:pPr indent="0" lvl="0" marL="0" rtl="0" algn="l">
              <a:spcBef>
                <a:spcPts val="0"/>
              </a:spcBef>
              <a:spcAft>
                <a:spcPts val="0"/>
              </a:spcAft>
              <a:buNone/>
            </a:pPr>
            <a:r>
              <a:rPr lang="en"/>
              <a:t>The result shows that our cost is minimized at somewhere closed to 0.</a:t>
            </a:r>
            <a:endParaRPr/>
          </a:p>
          <a:p>
            <a:pPr indent="0" lvl="0" marL="0" rtl="0" algn="l">
              <a:spcBef>
                <a:spcPts val="0"/>
              </a:spcBef>
              <a:spcAft>
                <a:spcPts val="0"/>
              </a:spcAft>
              <a:buNone/>
            </a:pPr>
            <a:r>
              <a:rPr lang="en"/>
              <a:t>We zoomed in the graph there and we can see we can minimized our cost at around 0.01.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5dcf563f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5dcf563f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5b2c7b69c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5b2c7b69c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5b2c7b69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5b2c7b69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try : number of variables randomly sampled as candidates at each split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5b2c7b69c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5b2c7b69c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Specify values for class size representation in stratified random sample of  200 observations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6429b70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6429b70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roc curve, we can see that changing parameters didn’t improve model that much</a:t>
            </a:r>
            <a:r>
              <a:rPr lang="en"/>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633cf1d5e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633cf1d5e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Resampling method would also help us to better train our models to recognise fraud cases when there are very few cases of fraud.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4a9bbaf14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4a9bbaf14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project, we used three methods of resampling: undersampling, oversampling, and SMOTE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633cf1d5e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633cf1d5e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4a9bbaf14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4a9bbaf14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straightforward way to adjust the imbalance of the data is to undersample the majority class (aka non-fraud cases), or oversample the minority class (fraud cases).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under-sampling, we take random draws from non-fraud observations, to match the amount of fraud observations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over-sampling, we take random draws from the fraud cases, and copy those observations to increase the amount of fraud samples we have in our data.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4a9bbaf14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4a9bbaf14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use a technique called SMOTE which will create additional synthetic fraud examples based on the characteristics of nearest neighbors. Unlike undersampling, this avoids duplicating observations.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649dd8f7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649dd8f7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roc curve, we can see that changing parameters didn’t improve model that much..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5b2c7b69c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5b2c7b69c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649dd8f7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649dd8f7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5b2c7b69c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5b2c7b69c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4a9bbaf14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4a9bbaf14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applied k-means to detect suspicious activities.</a:t>
            </a:r>
            <a:endParaRPr/>
          </a:p>
          <a:p>
            <a:pPr indent="0" lvl="0" marL="0" rtl="0" algn="l">
              <a:spcBef>
                <a:spcPts val="0"/>
              </a:spcBef>
              <a:spcAft>
                <a:spcPts val="0"/>
              </a:spcAft>
              <a:buNone/>
            </a:pPr>
            <a:r>
              <a:rPr lang="en"/>
              <a:t>In a nutshell, we take the outliers of each cluster and flag those as fraud.</a:t>
            </a:r>
            <a:endParaRPr/>
          </a:p>
          <a:p>
            <a:pPr indent="0" lvl="0" marL="0" rtl="0" algn="l">
              <a:spcBef>
                <a:spcPts val="0"/>
              </a:spcBef>
              <a:spcAft>
                <a:spcPts val="0"/>
              </a:spcAft>
              <a:buNone/>
            </a:pPr>
            <a:r>
              <a:rPr lang="en"/>
              <a:t>For example, we are looking at three clusters.</a:t>
            </a:r>
            <a:endParaRPr/>
          </a:p>
          <a:p>
            <a:pPr indent="0" lvl="0" marL="0" rtl="0" algn="l">
              <a:spcBef>
                <a:spcPts val="0"/>
              </a:spcBef>
              <a:spcAft>
                <a:spcPts val="0"/>
              </a:spcAft>
              <a:buNone/>
            </a:pPr>
            <a:r>
              <a:rPr lang="en"/>
              <a:t>In the first step, we need to collect and store the cluster centroids, as that is the starting point to decide what’s normal and what’s not.</a:t>
            </a:r>
            <a:endParaRPr/>
          </a:p>
          <a:p>
            <a:pPr indent="0" lvl="0" marL="0" rtl="0" algn="l">
              <a:spcBef>
                <a:spcPts val="0"/>
              </a:spcBef>
              <a:spcAft>
                <a:spcPts val="0"/>
              </a:spcAft>
              <a:buNone/>
            </a:pPr>
            <a:r>
              <a:rPr lang="en"/>
              <a:t>The next step is to calculate the distance of each point in the dataset, to their own cluster centroid.</a:t>
            </a:r>
            <a:endParaRPr/>
          </a:p>
          <a:p>
            <a:pPr indent="0" lvl="0" marL="0" rtl="0" algn="l">
              <a:spcBef>
                <a:spcPts val="0"/>
              </a:spcBef>
              <a:spcAft>
                <a:spcPts val="0"/>
              </a:spcAft>
              <a:buNone/>
            </a:pPr>
            <a:r>
              <a:rPr lang="en"/>
              <a:t>In this case, we use euclidian distance, hence we see these depicted as round circles.</a:t>
            </a:r>
            <a:endParaRPr/>
          </a:p>
          <a:p>
            <a:pPr indent="0" lvl="0" marL="0" rtl="0" algn="l">
              <a:spcBef>
                <a:spcPts val="0"/>
              </a:spcBef>
              <a:spcAft>
                <a:spcPts val="0"/>
              </a:spcAft>
              <a:buNone/>
            </a:pPr>
            <a:r>
              <a:rPr lang="en"/>
              <a:t>Then, we need to define a cut-off point for the distances to define what is an outlier.</a:t>
            </a:r>
            <a:endParaRPr/>
          </a:p>
          <a:p>
            <a:pPr indent="0" lvl="0" marL="0" rtl="0" algn="l">
              <a:spcBef>
                <a:spcPts val="0"/>
              </a:spcBef>
              <a:spcAft>
                <a:spcPts val="0"/>
              </a:spcAft>
              <a:buNone/>
            </a:pPr>
            <a:r>
              <a:rPr lang="en"/>
              <a:t>We can do this based on the distribution of the distance collected like taking the tail of the distribution of distances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5b2c7b69c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5b2c7b69c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5b2c7b69c_1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5b2c7b69c_1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clusters we need?</a:t>
            </a:r>
            <a:endParaRPr/>
          </a:p>
          <a:p>
            <a:pPr indent="0" lvl="0" marL="0" rtl="0" algn="l">
              <a:spcBef>
                <a:spcPts val="0"/>
              </a:spcBef>
              <a:spcAft>
                <a:spcPts val="0"/>
              </a:spcAft>
              <a:buNone/>
            </a:pPr>
            <a:r>
              <a:rPr lang="en"/>
              <a:t>We use elbow method to choose, and ended up with 5</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5b2c7b69c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5b2c7b69c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Ultimately, we see a representation where the vast majority of fraud cases have a euclidean distance from the centroid much greater than the pack of the  non-fraudulent cases, suggesting that analyzing outliers from k means gives us a good background to start.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633cf1d5e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633cf1d5e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111111"/>
                </a:solidFill>
              </a:rPr>
              <a:t>The unauthorized use of an individual’s credit card or card information to make purchases, or to remove funds from the cardholder’s account.</a:t>
            </a:r>
            <a:endParaRPr sz="1300">
              <a:solidFill>
                <a:srgbClr val="111111"/>
              </a:solidFill>
            </a:endParaRPr>
          </a:p>
          <a:p>
            <a:pPr indent="0" lvl="0" marL="0" rtl="0" algn="l">
              <a:lnSpc>
                <a:spcPct val="115000"/>
              </a:lnSpc>
              <a:spcBef>
                <a:spcPts val="3700"/>
              </a:spcBef>
              <a:spcAft>
                <a:spcPts val="0"/>
              </a:spcAft>
              <a:buNone/>
            </a:pPr>
            <a:r>
              <a:rPr lang="en" sz="1300">
                <a:solidFill>
                  <a:srgbClr val="111111"/>
                </a:solidFill>
              </a:rPr>
              <a:t>This is when other people use your cc to make purchase or remove refunds without informing you.</a:t>
            </a:r>
            <a:r>
              <a:rPr lang="en">
                <a:solidFill>
                  <a:srgbClr val="FF0000"/>
                </a:solidFill>
              </a:rPr>
              <a:t>This brings to our project: </a:t>
            </a:r>
            <a:endParaRPr sz="1300">
              <a:solidFill>
                <a:srgbClr val="111111"/>
              </a:solidFill>
            </a:endParaRPr>
          </a:p>
          <a:p>
            <a:pPr indent="0" lvl="0" marL="0" rtl="0" algn="l">
              <a:lnSpc>
                <a:spcPct val="115000"/>
              </a:lnSpc>
              <a:spcBef>
                <a:spcPts val="3700"/>
              </a:spcBef>
              <a:spcAft>
                <a:spcPts val="0"/>
              </a:spcAft>
              <a:buNone/>
            </a:pPr>
            <a:r>
              <a:rPr lang="en" sz="1400">
                <a:solidFill>
                  <a:srgbClr val="333333"/>
                </a:solidFill>
                <a:latin typeface="Open Sans"/>
                <a:ea typeface="Open Sans"/>
                <a:cs typeface="Open Sans"/>
                <a:sym typeface="Open Sans"/>
              </a:rPr>
              <a:t>After we a</a:t>
            </a:r>
            <a:r>
              <a:rPr lang="en" sz="1400">
                <a:solidFill>
                  <a:srgbClr val="333333"/>
                </a:solidFill>
                <a:latin typeface="Open Sans"/>
                <a:ea typeface="Open Sans"/>
                <a:cs typeface="Open Sans"/>
                <a:sym typeface="Open Sans"/>
              </a:rPr>
              <a:t>nalyzing this credit card transaction data, we use different machine learning models including DT, RF  to detect fraud, find some variables that important.</a:t>
            </a:r>
            <a:endParaRPr sz="1400">
              <a:solidFill>
                <a:srgbClr val="333333"/>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1400">
                <a:solidFill>
                  <a:srgbClr val="333333"/>
                </a:solidFill>
                <a:latin typeface="Open Sans"/>
                <a:ea typeface="Open Sans"/>
                <a:cs typeface="Open Sans"/>
                <a:sym typeface="Open Sans"/>
              </a:rPr>
              <a:t>As bank analysts, we can detect some accounts with abnormal transaction in these fields, further to detect fraud.</a:t>
            </a:r>
            <a:endParaRPr sz="1350">
              <a:solidFill>
                <a:srgbClr val="FF0000"/>
              </a:solidFill>
            </a:endParaRPr>
          </a:p>
          <a:p>
            <a:pPr indent="0" lvl="0" marL="0" rtl="0" algn="l">
              <a:lnSpc>
                <a:spcPct val="115000"/>
              </a:lnSpc>
              <a:spcBef>
                <a:spcPts val="1600"/>
              </a:spcBef>
              <a:spcAft>
                <a:spcPts val="1600"/>
              </a:spcAft>
              <a:buNone/>
            </a:pPr>
            <a:r>
              <a:t/>
            </a:r>
            <a:endParaRPr sz="1350">
              <a:solidFill>
                <a:srgbClr val="333333"/>
              </a:solidFill>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4a9bbaf14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4a9bbaf14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649dd8f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649dd8f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64641efd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64641efd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649dd8f7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649dd8f7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6429b70d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6429b70d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variance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633cf1d5e_1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633cf1d5e_1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33333"/>
                </a:solidFill>
                <a:latin typeface="Open Sans"/>
                <a:ea typeface="Open Sans"/>
                <a:cs typeface="Open Sans"/>
                <a:sym typeface="Open Sans"/>
              </a:rPr>
              <a:t>Dataset Introduction:</a:t>
            </a:r>
            <a:endParaRPr>
              <a:solidFill>
                <a:srgbClr val="333333"/>
              </a:solidFill>
              <a:latin typeface="Open Sans"/>
              <a:ea typeface="Open Sans"/>
              <a:cs typeface="Open Sans"/>
              <a:sym typeface="Open Sans"/>
            </a:endParaRPr>
          </a:p>
          <a:p>
            <a:pPr indent="0" lvl="0" marL="0" rtl="0" algn="l">
              <a:lnSpc>
                <a:spcPct val="115000"/>
              </a:lnSpc>
              <a:spcBef>
                <a:spcPts val="1600"/>
              </a:spcBef>
              <a:spcAft>
                <a:spcPts val="0"/>
              </a:spcAft>
              <a:buNone/>
            </a:pPr>
            <a:r>
              <a:rPr lang="en">
                <a:solidFill>
                  <a:srgbClr val="333333"/>
                </a:solidFill>
                <a:latin typeface="Open Sans"/>
                <a:ea typeface="Open Sans"/>
                <a:cs typeface="Open Sans"/>
                <a:sym typeface="Open Sans"/>
              </a:rPr>
              <a:t>This</a:t>
            </a:r>
            <a:r>
              <a:rPr lang="en" sz="1050">
                <a:highlight>
                  <a:srgbClr val="FFFFFF"/>
                </a:highlight>
              </a:rPr>
              <a:t> datasets contains transactions made by credit cards by european cardholders in 2013.</a:t>
            </a:r>
            <a:r>
              <a:rPr lang="en" sz="1050">
                <a:highlight>
                  <a:srgbClr val="FFFFFF"/>
                </a:highlight>
              </a:rPr>
              <a:t>, </a:t>
            </a:r>
            <a:r>
              <a:rPr lang="en"/>
              <a:t>Let’s take a look at all these variables. </a:t>
            </a:r>
            <a:endParaRPr/>
          </a:p>
          <a:p>
            <a:pPr indent="0" lvl="0" marL="0" rtl="0" algn="l">
              <a:lnSpc>
                <a:spcPct val="115000"/>
              </a:lnSpc>
              <a:spcBef>
                <a:spcPts val="1600"/>
              </a:spcBef>
              <a:spcAft>
                <a:spcPts val="0"/>
              </a:spcAft>
              <a:buNone/>
            </a:pPr>
            <a:r>
              <a:rPr lang="en"/>
              <a:t>Class is a binary variable. 1 means that’s a fraud transaction and 0 means not a fraud </a:t>
            </a:r>
            <a:r>
              <a:rPr lang="en"/>
              <a:t>transaction</a:t>
            </a:r>
            <a:r>
              <a:rPr lang="en"/>
              <a:t>.</a:t>
            </a:r>
            <a:endParaRPr/>
          </a:p>
          <a:p>
            <a:pPr indent="0" lvl="0" marL="0" rtl="0" algn="l">
              <a:lnSpc>
                <a:spcPct val="115000"/>
              </a:lnSpc>
              <a:spcBef>
                <a:spcPts val="1600"/>
              </a:spcBef>
              <a:spcAft>
                <a:spcPts val="0"/>
              </a:spcAft>
              <a:buNone/>
            </a:pPr>
            <a:r>
              <a:rPr lang="en"/>
              <a:t>Time is the number of seconds elapsed between this transaction and the first transaction listed in this dataset. </a:t>
            </a:r>
            <a:endParaRPr/>
          </a:p>
          <a:p>
            <a:pPr indent="0" lvl="0" marL="0" rtl="0" algn="l">
              <a:lnSpc>
                <a:spcPct val="115000"/>
              </a:lnSpc>
              <a:spcBef>
                <a:spcPts val="1600"/>
              </a:spcBef>
              <a:spcAft>
                <a:spcPts val="0"/>
              </a:spcAft>
              <a:buNone/>
            </a:pPr>
            <a:r>
              <a:rPr lang="en"/>
              <a:t>Amount means transaction amount, which means the $ you lost on this fraud. </a:t>
            </a:r>
            <a:endParaRPr/>
          </a:p>
          <a:p>
            <a:pPr indent="0" lvl="0" marL="0" rtl="0" algn="l">
              <a:lnSpc>
                <a:spcPct val="115000"/>
              </a:lnSpc>
              <a:spcBef>
                <a:spcPts val="1600"/>
              </a:spcBef>
              <a:spcAft>
                <a:spcPts val="1600"/>
              </a:spcAft>
              <a:buNone/>
            </a:pPr>
            <a:r>
              <a:rPr lang="en" sz="1050">
                <a:highlight>
                  <a:srgbClr val="FFFFFF"/>
                </a:highlight>
              </a:rPr>
              <a:t>Features V1, V2, ... V28 are the principal components obtained with PCA, due to confidentiality issues,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4a9bbaf14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4a9bbaf14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Once we put the dataset in R, we can have a general idea about data looks like. </a:t>
            </a:r>
            <a:endParaRPr/>
          </a:p>
          <a:p>
            <a:pPr indent="0" lvl="0" marL="0" rtl="0" algn="l">
              <a:lnSpc>
                <a:spcPct val="115000"/>
              </a:lnSpc>
              <a:spcBef>
                <a:spcPts val="1600"/>
              </a:spcBef>
              <a:spcAft>
                <a:spcPts val="1600"/>
              </a:spcAft>
              <a:buNone/>
            </a:pPr>
            <a:r>
              <a:rPr lang="en"/>
              <a:t>There are 300K records in this credit card fraud dataset.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633cf1d5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633cf1d5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350">
                <a:solidFill>
                  <a:srgbClr val="333333"/>
                </a:solidFill>
                <a:latin typeface="Roboto"/>
                <a:ea typeface="Roboto"/>
                <a:cs typeface="Roboto"/>
                <a:sym typeface="Roboto"/>
              </a:rPr>
              <a:t>In a preliminary look at our data, we noticed some interesting trends in our variables--namely their similarity to the structure of principal components.</a:t>
            </a:r>
            <a:endParaRPr sz="1350">
              <a:solidFill>
                <a:srgbClr val="333333"/>
              </a:solidFill>
              <a:latin typeface="Roboto"/>
              <a:ea typeface="Roboto"/>
              <a:cs typeface="Roboto"/>
              <a:sym typeface="Roboto"/>
            </a:endParaRPr>
          </a:p>
          <a:p>
            <a:pPr indent="0" lvl="0" marL="0" rtl="0" algn="l">
              <a:spcBef>
                <a:spcPts val="1600"/>
              </a:spcBef>
              <a:spcAft>
                <a:spcPts val="0"/>
              </a:spcAft>
              <a:buNone/>
            </a:pPr>
            <a:r>
              <a:rPr lang="en"/>
              <a:t>As we recall from our studies into principal component analysis, we know that as the principal components are fit to a sample as a series of linear least squares, they become </a:t>
            </a:r>
            <a:r>
              <a:rPr lang="en"/>
              <a:t>orthogonal</a:t>
            </a:r>
            <a:r>
              <a:rPr lang="en"/>
              <a:t> to the previous component. This means that each variable in our dataset should be uncorrelated.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From our correlation matrix, we find that no variables are correlated, signaling that these are most likely principal components.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633cf1d5e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633cf1d5e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4a9bbaf14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4a9bbaf14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Miranda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Since this is a classification problem, the class variables are integer which needs to transfer from integers to factors</a:t>
            </a:r>
            <a:endParaRPr/>
          </a:p>
          <a:p>
            <a:pPr indent="-298450" lvl="0" marL="457200" rtl="0" algn="l">
              <a:spcBef>
                <a:spcPts val="0"/>
              </a:spcBef>
              <a:spcAft>
                <a:spcPts val="0"/>
              </a:spcAft>
              <a:buSzPts val="1100"/>
              <a:buChar char="●"/>
            </a:pPr>
            <a:r>
              <a:rPr lang="en"/>
              <a:t>While checking our dataset for missing values, we found 0 null entries.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49.png"/><Relationship Id="rId5"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Theft" TargetMode="External"/><Relationship Id="rId4" Type="http://schemas.openxmlformats.org/officeDocument/2006/relationships/hyperlink" Target="https://en.wikipedia.org/wiki/Fraud" TargetMode="External"/><Relationship Id="rId5" Type="http://schemas.openxmlformats.org/officeDocument/2006/relationships/hyperlink" Target="https://en.wikipedia.org/wiki/Payment_card" TargetMode="External"/><Relationship Id="rId6"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onlinestatbook.com/2/glossary/posterior_probability.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Credit Card Fraud Detection</a:t>
            </a:r>
            <a:endParaRPr/>
          </a:p>
        </p:txBody>
      </p:sp>
      <p:sp>
        <p:nvSpPr>
          <p:cNvPr id="67" name="Google Shape;67;p13"/>
          <p:cNvSpPr txBox="1"/>
          <p:nvPr>
            <p:ph idx="1" type="subTitle"/>
          </p:nvPr>
        </p:nvSpPr>
        <p:spPr>
          <a:xfrm>
            <a:off x="2009550" y="2859675"/>
            <a:ext cx="5124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Team 1-10 </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 sz="1600"/>
              <a:t>Tanner Reichard, </a:t>
            </a:r>
            <a:r>
              <a:rPr lang="en" sz="1600"/>
              <a:t>Yuwei Yao, Jiaxin Lu,</a:t>
            </a:r>
            <a:r>
              <a:rPr lang="en" sz="1600"/>
              <a:t> Yuchen Zhao</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132" name="Google Shape;132;p22"/>
          <p:cNvPicPr preferRelativeResize="0"/>
          <p:nvPr/>
        </p:nvPicPr>
        <p:blipFill>
          <a:blip r:embed="rId3">
            <a:alphaModFix/>
          </a:blip>
          <a:stretch>
            <a:fillRect/>
          </a:stretch>
        </p:blipFill>
        <p:spPr>
          <a:xfrm>
            <a:off x="311700" y="1527950"/>
            <a:ext cx="5049574" cy="3415399"/>
          </a:xfrm>
          <a:prstGeom prst="rect">
            <a:avLst/>
          </a:prstGeom>
          <a:noFill/>
          <a:ln>
            <a:noFill/>
          </a:ln>
        </p:spPr>
      </p:pic>
      <p:sp>
        <p:nvSpPr>
          <p:cNvPr id="133" name="Google Shape;133;p22"/>
          <p:cNvSpPr txBox="1"/>
          <p:nvPr>
            <p:ph idx="1" type="body"/>
          </p:nvPr>
        </p:nvSpPr>
        <p:spPr>
          <a:xfrm>
            <a:off x="3024775" y="1054100"/>
            <a:ext cx="3256800" cy="3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Distribution Fraud and non-Fraud </a:t>
            </a:r>
            <a:endParaRPr sz="1400"/>
          </a:p>
          <a:p>
            <a:pPr indent="0" lvl="0" marL="0" rtl="0" algn="l">
              <a:spcBef>
                <a:spcPts val="1600"/>
              </a:spcBef>
              <a:spcAft>
                <a:spcPts val="1600"/>
              </a:spcAft>
              <a:buNone/>
            </a:pPr>
            <a:r>
              <a:t/>
            </a:r>
            <a:endParaRPr sz="1400"/>
          </a:p>
        </p:txBody>
      </p:sp>
      <p:sp>
        <p:nvSpPr>
          <p:cNvPr id="134" name="Google Shape;134;p22"/>
          <p:cNvSpPr txBox="1"/>
          <p:nvPr/>
        </p:nvSpPr>
        <p:spPr>
          <a:xfrm>
            <a:off x="1494250" y="1874475"/>
            <a:ext cx="767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0.998</a:t>
            </a:r>
            <a:endParaRPr>
              <a:latin typeface="Open Sans"/>
              <a:ea typeface="Open Sans"/>
              <a:cs typeface="Open Sans"/>
              <a:sym typeface="Open Sans"/>
            </a:endParaRPr>
          </a:p>
        </p:txBody>
      </p:sp>
      <p:sp>
        <p:nvSpPr>
          <p:cNvPr id="135" name="Google Shape;135;p22"/>
          <p:cNvSpPr txBox="1"/>
          <p:nvPr/>
        </p:nvSpPr>
        <p:spPr>
          <a:xfrm>
            <a:off x="3487150" y="4104100"/>
            <a:ext cx="767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0.002</a:t>
            </a:r>
            <a:endParaRPr>
              <a:latin typeface="Open Sans"/>
              <a:ea typeface="Open Sans"/>
              <a:cs typeface="Open Sans"/>
              <a:sym typeface="Open Sans"/>
            </a:endParaRPr>
          </a:p>
        </p:txBody>
      </p:sp>
      <p:pic>
        <p:nvPicPr>
          <p:cNvPr id="136" name="Google Shape;136;p22"/>
          <p:cNvPicPr preferRelativeResize="0"/>
          <p:nvPr/>
        </p:nvPicPr>
        <p:blipFill>
          <a:blip r:embed="rId4">
            <a:alphaModFix/>
          </a:blip>
          <a:stretch>
            <a:fillRect/>
          </a:stretch>
        </p:blipFill>
        <p:spPr>
          <a:xfrm>
            <a:off x="5550800" y="1592000"/>
            <a:ext cx="3440800" cy="2917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142" name="Google Shape;142;p23"/>
          <p:cNvPicPr preferRelativeResize="0"/>
          <p:nvPr/>
        </p:nvPicPr>
        <p:blipFill>
          <a:blip r:embed="rId3">
            <a:alphaModFix/>
          </a:blip>
          <a:stretch>
            <a:fillRect/>
          </a:stretch>
        </p:blipFill>
        <p:spPr>
          <a:xfrm>
            <a:off x="404950" y="1573225"/>
            <a:ext cx="4093899" cy="3331899"/>
          </a:xfrm>
          <a:prstGeom prst="rect">
            <a:avLst/>
          </a:prstGeom>
          <a:noFill/>
          <a:ln>
            <a:noFill/>
          </a:ln>
        </p:spPr>
      </p:pic>
      <p:pic>
        <p:nvPicPr>
          <p:cNvPr id="143" name="Google Shape;143;p23"/>
          <p:cNvPicPr preferRelativeResize="0"/>
          <p:nvPr/>
        </p:nvPicPr>
        <p:blipFill>
          <a:blip r:embed="rId4">
            <a:alphaModFix/>
          </a:blip>
          <a:stretch>
            <a:fillRect/>
          </a:stretch>
        </p:blipFill>
        <p:spPr>
          <a:xfrm>
            <a:off x="4690175" y="1499750"/>
            <a:ext cx="4142127" cy="3383241"/>
          </a:xfrm>
          <a:prstGeom prst="rect">
            <a:avLst/>
          </a:prstGeom>
          <a:noFill/>
          <a:ln>
            <a:noFill/>
          </a:ln>
        </p:spPr>
      </p:pic>
      <p:sp>
        <p:nvSpPr>
          <p:cNvPr id="144" name="Google Shape;144;p23"/>
          <p:cNvSpPr txBox="1"/>
          <p:nvPr>
            <p:ph idx="1" type="body"/>
          </p:nvPr>
        </p:nvSpPr>
        <p:spPr>
          <a:xfrm>
            <a:off x="404950" y="1170075"/>
            <a:ext cx="42405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D</a:t>
            </a:r>
            <a:r>
              <a:rPr lang="en" sz="1400"/>
              <a:t>istribution of Time on Fraud and non-Fraud </a:t>
            </a:r>
            <a:endParaRPr sz="1400"/>
          </a:p>
        </p:txBody>
      </p:sp>
      <p:sp>
        <p:nvSpPr>
          <p:cNvPr id="145" name="Google Shape;145;p23"/>
          <p:cNvSpPr txBox="1"/>
          <p:nvPr>
            <p:ph idx="1" type="body"/>
          </p:nvPr>
        </p:nvSpPr>
        <p:spPr>
          <a:xfrm>
            <a:off x="4690175" y="1170075"/>
            <a:ext cx="42405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Distribution of Amount on Fraud and non-Fraud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ctrTitle"/>
          </p:nvPr>
        </p:nvSpPr>
        <p:spPr>
          <a:xfrm>
            <a:off x="1003650" y="206053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Fraud Detection with Labelled Data</a:t>
            </a:r>
            <a:endParaRPr/>
          </a:p>
        </p:txBody>
      </p:sp>
      <p:sp>
        <p:nvSpPr>
          <p:cNvPr id="156" name="Google Shape;156;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Decision Tree </a:t>
            </a:r>
            <a:endParaRPr/>
          </a:p>
          <a:p>
            <a:pPr indent="-317500" lvl="1" marL="914400" rtl="0" algn="l">
              <a:spcBef>
                <a:spcPts val="0"/>
              </a:spcBef>
              <a:spcAft>
                <a:spcPts val="0"/>
              </a:spcAft>
              <a:buSzPts val="1400"/>
              <a:buChar char="-"/>
            </a:pPr>
            <a:r>
              <a:rPr lang="en"/>
              <a:t>Changing prior probability</a:t>
            </a:r>
            <a:endParaRPr/>
          </a:p>
          <a:p>
            <a:pPr indent="-317500" lvl="1" marL="914400" rtl="0" algn="l">
              <a:spcBef>
                <a:spcPts val="0"/>
              </a:spcBef>
              <a:spcAft>
                <a:spcPts val="0"/>
              </a:spcAft>
              <a:buSzPts val="1400"/>
              <a:buChar char="-"/>
            </a:pPr>
            <a:r>
              <a:rPr lang="en"/>
              <a:t>Applying loss matrix to tree split</a:t>
            </a:r>
            <a:endParaRPr/>
          </a:p>
          <a:p>
            <a:pPr indent="-317500" lvl="1" marL="914400" rtl="0" algn="l">
              <a:spcBef>
                <a:spcPts val="0"/>
              </a:spcBef>
              <a:spcAft>
                <a:spcPts val="0"/>
              </a:spcAft>
              <a:buSzPts val="1400"/>
              <a:buChar char="-"/>
            </a:pPr>
            <a:r>
              <a:rPr lang="en"/>
              <a:t>Applying loss matrix to cutoff tuning</a:t>
            </a:r>
            <a:endParaRPr/>
          </a:p>
          <a:p>
            <a:pPr indent="-342900" lvl="0" marL="457200" rtl="0" algn="l">
              <a:spcBef>
                <a:spcPts val="0"/>
              </a:spcBef>
              <a:spcAft>
                <a:spcPts val="0"/>
              </a:spcAft>
              <a:buSzPts val="1800"/>
              <a:buChar char="-"/>
            </a:pPr>
            <a:r>
              <a:rPr lang="en"/>
              <a:t>Random Forest </a:t>
            </a:r>
            <a:endParaRPr/>
          </a:p>
          <a:p>
            <a:pPr indent="-317500" lvl="1" marL="914400" rtl="0" algn="l">
              <a:spcBef>
                <a:spcPts val="0"/>
              </a:spcBef>
              <a:spcAft>
                <a:spcPts val="0"/>
              </a:spcAft>
              <a:buSzPts val="1400"/>
              <a:buChar char="-"/>
            </a:pPr>
            <a:r>
              <a:rPr lang="en"/>
              <a:t>Changing prior probability</a:t>
            </a:r>
            <a:endParaRPr/>
          </a:p>
          <a:p>
            <a:pPr indent="-317500" lvl="1" marL="914400" rtl="0" algn="l">
              <a:spcBef>
                <a:spcPts val="0"/>
              </a:spcBef>
              <a:spcAft>
                <a:spcPts val="0"/>
              </a:spcAft>
              <a:buSzPts val="1400"/>
              <a:buChar char="-"/>
            </a:pPr>
            <a:r>
              <a:rPr lang="en"/>
              <a:t>Applying loss matrix to tree split</a:t>
            </a:r>
            <a:endParaRPr/>
          </a:p>
          <a:p>
            <a:pPr indent="-317500" lvl="1" marL="914400" rtl="0" algn="l">
              <a:spcBef>
                <a:spcPts val="0"/>
              </a:spcBef>
              <a:spcAft>
                <a:spcPts val="0"/>
              </a:spcAft>
              <a:buSzPts val="1400"/>
              <a:buChar char="-"/>
            </a:pPr>
            <a:r>
              <a:rPr lang="en"/>
              <a:t>Changing sample size</a:t>
            </a:r>
            <a:endParaRPr/>
          </a:p>
          <a:p>
            <a:pPr indent="-317500" lvl="1" marL="914400" rtl="0" algn="l">
              <a:spcBef>
                <a:spcPts val="0"/>
              </a:spcBef>
              <a:spcAft>
                <a:spcPts val="0"/>
              </a:spcAft>
              <a:buSzPts val="1400"/>
              <a:buChar char="-"/>
            </a:pPr>
            <a:r>
              <a:rPr lang="en"/>
              <a:t>Applying loss matrix to cutoff tuning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Fraud Detection with a Decision Tree</a:t>
            </a:r>
            <a:endParaRPr/>
          </a:p>
        </p:txBody>
      </p:sp>
      <p:sp>
        <p:nvSpPr>
          <p:cNvPr id="162" name="Google Shape;162;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63" name="Google Shape;163;p26"/>
          <p:cNvPicPr preferRelativeResize="0"/>
          <p:nvPr/>
        </p:nvPicPr>
        <p:blipFill>
          <a:blip r:embed="rId3">
            <a:alphaModFix/>
          </a:blip>
          <a:stretch>
            <a:fillRect/>
          </a:stretch>
        </p:blipFill>
        <p:spPr>
          <a:xfrm>
            <a:off x="398250" y="2362250"/>
            <a:ext cx="4103049" cy="1457000"/>
          </a:xfrm>
          <a:prstGeom prst="rect">
            <a:avLst/>
          </a:prstGeom>
          <a:noFill/>
          <a:ln>
            <a:noFill/>
          </a:ln>
        </p:spPr>
      </p:pic>
      <p:pic>
        <p:nvPicPr>
          <p:cNvPr id="164" name="Google Shape;164;p26"/>
          <p:cNvPicPr preferRelativeResize="0"/>
          <p:nvPr/>
        </p:nvPicPr>
        <p:blipFill>
          <a:blip r:embed="rId4">
            <a:alphaModFix/>
          </a:blip>
          <a:stretch>
            <a:fillRect/>
          </a:stretch>
        </p:blipFill>
        <p:spPr>
          <a:xfrm>
            <a:off x="4632150" y="1866575"/>
            <a:ext cx="4285976" cy="2448350"/>
          </a:xfrm>
          <a:prstGeom prst="rect">
            <a:avLst/>
          </a:prstGeom>
          <a:noFill/>
          <a:ln>
            <a:noFill/>
          </a:ln>
        </p:spPr>
      </p:pic>
      <p:sp>
        <p:nvSpPr>
          <p:cNvPr id="165" name="Google Shape;165;p26"/>
          <p:cNvSpPr txBox="1"/>
          <p:nvPr>
            <p:ph idx="1" type="body"/>
          </p:nvPr>
        </p:nvSpPr>
        <p:spPr>
          <a:xfrm>
            <a:off x="485675" y="1421950"/>
            <a:ext cx="3928200" cy="38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Decision Tree Built and Pruned</a:t>
            </a:r>
            <a:r>
              <a:rPr lang="en" sz="1400"/>
              <a:t> </a:t>
            </a:r>
            <a:endParaRPr sz="1400"/>
          </a:p>
        </p:txBody>
      </p:sp>
      <p:sp>
        <p:nvSpPr>
          <p:cNvPr id="166" name="Google Shape;166;p26"/>
          <p:cNvSpPr txBox="1"/>
          <p:nvPr>
            <p:ph idx="1" type="body"/>
          </p:nvPr>
        </p:nvSpPr>
        <p:spPr>
          <a:xfrm>
            <a:off x="5429125" y="1421950"/>
            <a:ext cx="21036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Pruned Decision Tree</a:t>
            </a:r>
            <a:r>
              <a:rPr lang="en" sz="1400"/>
              <a:t> </a:t>
            </a:r>
            <a:endParaRPr sz="1400"/>
          </a:p>
        </p:txBody>
      </p:sp>
      <p:sp>
        <p:nvSpPr>
          <p:cNvPr id="167" name="Google Shape;167;p26"/>
          <p:cNvSpPr/>
          <p:nvPr/>
        </p:nvSpPr>
        <p:spPr>
          <a:xfrm>
            <a:off x="5904100" y="1856250"/>
            <a:ext cx="643500" cy="192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5138700" y="2170250"/>
            <a:ext cx="643500" cy="192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6600875" y="2170250"/>
            <a:ext cx="643500" cy="192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Fraud Detection with a Decision Tree</a:t>
            </a:r>
            <a:endParaRPr/>
          </a:p>
        </p:txBody>
      </p:sp>
      <p:graphicFrame>
        <p:nvGraphicFramePr>
          <p:cNvPr id="175" name="Google Shape;175;p27"/>
          <p:cNvGraphicFramePr/>
          <p:nvPr/>
        </p:nvGraphicFramePr>
        <p:xfrm>
          <a:off x="527275" y="1644000"/>
          <a:ext cx="3000000" cy="3000000"/>
        </p:xfrm>
        <a:graphic>
          <a:graphicData uri="http://schemas.openxmlformats.org/drawingml/2006/table">
            <a:tbl>
              <a:tblPr>
                <a:noFill/>
                <a:tableStyleId>{E004ADF5-20BF-4F88-AA03-68F4567E8638}</a:tableStyleId>
              </a:tblPr>
              <a:tblGrid>
                <a:gridCol w="594400"/>
                <a:gridCol w="900600"/>
                <a:gridCol w="942350"/>
                <a:gridCol w="953875"/>
              </a:tblGrid>
              <a:tr h="381000">
                <a:tc gridSpan="2" rowSpan="2">
                  <a:txBody>
                    <a:bodyPr>
                      <a:noAutofit/>
                    </a:bodyPr>
                    <a:lstStyle/>
                    <a:p>
                      <a:pPr indent="0" lvl="0" marL="0" rtl="0" algn="ctr">
                        <a:spcBef>
                          <a:spcPts val="0"/>
                        </a:spcBef>
                        <a:spcAft>
                          <a:spcPts val="0"/>
                        </a:spcAft>
                        <a:buNone/>
                      </a:pPr>
                      <a:r>
                        <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hMerge="1"/>
                <a:tc gridSpan="2">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Predicted</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hMerge="1"/>
              </a:tr>
              <a:tr h="381000">
                <a:tc gridSpan="2" vMerge="1"/>
                <a:tc hMerge="1" vMerge="1"/>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Non-Fraud (0)</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 (1)</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rowSpan="2">
                  <a:txBody>
                    <a:bodyPr>
                      <a:noAutofit/>
                    </a:bodyPr>
                    <a:lstStyle/>
                    <a:p>
                      <a:pPr indent="0" lvl="0" marL="0" marR="0" rtl="0" algn="ctr">
                        <a:lnSpc>
                          <a:spcPct val="100000"/>
                        </a:lnSpc>
                        <a:spcBef>
                          <a:spcPts val="0"/>
                        </a:spcBef>
                        <a:spcAft>
                          <a:spcPts val="0"/>
                        </a:spcAft>
                        <a:buNone/>
                      </a:pPr>
                      <a:r>
                        <a:rPr b="1" lang="en">
                          <a:solidFill>
                            <a:schemeClr val="accent1"/>
                          </a:solidFill>
                          <a:latin typeface="PT Sans Narrow"/>
                          <a:ea typeface="PT Sans Narrow"/>
                          <a:cs typeface="PT Sans Narrow"/>
                          <a:sym typeface="PT Sans Narrow"/>
                        </a:rPr>
                        <a:t>Actual</a:t>
                      </a:r>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Non-Fraud (0)</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85,300</a:t>
                      </a:r>
                      <a:endParaRPr b="1">
                        <a:solidFill>
                          <a:schemeClr val="accent1"/>
                        </a:solidFill>
                        <a:latin typeface="PT Sans Narrow"/>
                        <a:ea typeface="PT Sans Narrow"/>
                        <a:cs typeface="PT Sans Narrow"/>
                        <a:sym typeface="PT Sans Narrow"/>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 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85,288</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 </a:t>
                      </a:r>
                      <a:r>
                        <a:rPr b="1" lang="en">
                          <a:solidFill>
                            <a:srgbClr val="666666"/>
                          </a:solidFill>
                          <a:latin typeface="PT Sans Narrow"/>
                          <a:ea typeface="PT Sans Narrow"/>
                          <a:cs typeface="PT Sans Narrow"/>
                          <a:sym typeface="PT Sans Narrow"/>
                        </a:rPr>
                        <a:t>Negative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12</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vMerge="1"/>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 (1)</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143</a:t>
                      </a:r>
                      <a:endParaRPr b="1">
                        <a:solidFill>
                          <a:schemeClr val="accent1"/>
                        </a:solidFill>
                        <a:latin typeface="PT Sans Narrow"/>
                        <a:ea typeface="PT Sans Narrow"/>
                        <a:cs typeface="PT Sans Narrow"/>
                        <a:sym typeface="PT Sans Narrow"/>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 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36</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N</a:t>
                      </a:r>
                      <a:r>
                        <a:rPr b="1" lang="en">
                          <a:solidFill>
                            <a:srgbClr val="666666"/>
                          </a:solidFill>
                          <a:latin typeface="PT Sans Narrow"/>
                          <a:ea typeface="PT Sans Narrow"/>
                          <a:cs typeface="PT Sans Narrow"/>
                          <a:sym typeface="PT Sans Narrow"/>
                        </a:rPr>
                        <a:t>egative</a:t>
                      </a:r>
                      <a:r>
                        <a:rPr b="1" lang="en">
                          <a:solidFill>
                            <a:srgbClr val="666666"/>
                          </a:solidFill>
                          <a:latin typeface="PT Sans Narrow"/>
                          <a:ea typeface="PT Sans Narrow"/>
                          <a:cs typeface="PT Sans Narrow"/>
                          <a:sym typeface="PT Sans Narrow"/>
                        </a:rPr>
                        <a:t> </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107</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pic>
        <p:nvPicPr>
          <p:cNvPr id="176" name="Google Shape;176;p27"/>
          <p:cNvPicPr preferRelativeResize="0"/>
          <p:nvPr/>
        </p:nvPicPr>
        <p:blipFill>
          <a:blip r:embed="rId3">
            <a:alphaModFix/>
          </a:blip>
          <a:stretch>
            <a:fillRect/>
          </a:stretch>
        </p:blipFill>
        <p:spPr>
          <a:xfrm>
            <a:off x="4717000" y="1962038"/>
            <a:ext cx="3686275" cy="2149825"/>
          </a:xfrm>
          <a:prstGeom prst="rect">
            <a:avLst/>
          </a:prstGeom>
          <a:noFill/>
          <a:ln>
            <a:noFill/>
          </a:ln>
        </p:spPr>
      </p:pic>
      <p:sp>
        <p:nvSpPr>
          <p:cNvPr id="177" name="Google Shape;177;p27"/>
          <p:cNvSpPr/>
          <p:nvPr/>
        </p:nvSpPr>
        <p:spPr>
          <a:xfrm>
            <a:off x="4717000" y="1962050"/>
            <a:ext cx="3610200" cy="3078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4755038" y="3185225"/>
            <a:ext cx="3610200" cy="3078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4755038" y="3493025"/>
            <a:ext cx="3610200" cy="3078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isn’t Everything</a:t>
            </a:r>
            <a:endParaRPr/>
          </a:p>
        </p:txBody>
      </p:sp>
      <p:sp>
        <p:nvSpPr>
          <p:cNvPr id="185" name="Google Shape;185;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28"/>
          <p:cNvPicPr preferRelativeResize="0"/>
          <p:nvPr/>
        </p:nvPicPr>
        <p:blipFill>
          <a:blip r:embed="rId3">
            <a:alphaModFix/>
          </a:blip>
          <a:stretch>
            <a:fillRect/>
          </a:stretch>
        </p:blipFill>
        <p:spPr>
          <a:xfrm>
            <a:off x="682050" y="1311626"/>
            <a:ext cx="7190850" cy="3212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and its relationship to Type Errors</a:t>
            </a:r>
            <a:endParaRPr/>
          </a:p>
        </p:txBody>
      </p:sp>
      <p:graphicFrame>
        <p:nvGraphicFramePr>
          <p:cNvPr id="192" name="Google Shape;192;p29"/>
          <p:cNvGraphicFramePr/>
          <p:nvPr/>
        </p:nvGraphicFramePr>
        <p:xfrm>
          <a:off x="1681275" y="1509300"/>
          <a:ext cx="3000000" cy="3000000"/>
        </p:xfrm>
        <a:graphic>
          <a:graphicData uri="http://schemas.openxmlformats.org/drawingml/2006/table">
            <a:tbl>
              <a:tblPr>
                <a:noFill/>
                <a:tableStyleId>{E004ADF5-20BF-4F88-AA03-68F4567E8638}</a:tableStyleId>
              </a:tblPr>
              <a:tblGrid>
                <a:gridCol w="862650"/>
                <a:gridCol w="1317950"/>
                <a:gridCol w="1748775"/>
                <a:gridCol w="1878875"/>
              </a:tblGrid>
              <a:tr h="550950">
                <a:tc gridSpan="2" rowSpan="2">
                  <a:txBody>
                    <a:bodyPr>
                      <a:noAutofit/>
                    </a:bodyPr>
                    <a:lstStyle/>
                    <a:p>
                      <a:pPr indent="0" lvl="0" marL="0" rtl="0" algn="ctr">
                        <a:spcBef>
                          <a:spcPts val="0"/>
                        </a:spcBef>
                        <a:spcAft>
                          <a:spcPts val="0"/>
                        </a:spcAft>
                        <a:buNone/>
                      </a:pPr>
                      <a:r>
                        <a:t/>
                      </a:r>
                      <a:endParaRPr sz="18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hMerge="1"/>
                <a:tc gridSpan="2">
                  <a:txBody>
                    <a:bodyPr>
                      <a:noAutofit/>
                    </a:bodyPr>
                    <a:lstStyle/>
                    <a:p>
                      <a:pPr indent="0" lvl="0" marL="0" rtl="0" algn="ctr">
                        <a:spcBef>
                          <a:spcPts val="0"/>
                        </a:spcBef>
                        <a:spcAft>
                          <a:spcPts val="0"/>
                        </a:spcAft>
                        <a:buNone/>
                      </a:pPr>
                      <a:r>
                        <a:rPr b="1" lang="en" sz="1800">
                          <a:solidFill>
                            <a:schemeClr val="accent1"/>
                          </a:solidFill>
                          <a:latin typeface="PT Sans Narrow"/>
                          <a:ea typeface="PT Sans Narrow"/>
                          <a:cs typeface="PT Sans Narrow"/>
                          <a:sym typeface="PT Sans Narrow"/>
                        </a:rPr>
                        <a:t>Predicted</a:t>
                      </a:r>
                      <a:endParaRPr sz="1800">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hMerge="1"/>
              </a:tr>
              <a:tr h="550950">
                <a:tc gridSpan="2" vMerge="1"/>
                <a:tc hMerge="1" vMerge="1"/>
                <a:tc>
                  <a:txBody>
                    <a:bodyPr>
                      <a:noAutofit/>
                    </a:bodyPr>
                    <a:lstStyle/>
                    <a:p>
                      <a:pPr indent="0" lvl="0" marL="0" rtl="0" algn="ctr">
                        <a:spcBef>
                          <a:spcPts val="0"/>
                        </a:spcBef>
                        <a:spcAft>
                          <a:spcPts val="0"/>
                        </a:spcAft>
                        <a:buNone/>
                      </a:pPr>
                      <a:r>
                        <a:rPr b="1" lang="en" sz="1800">
                          <a:solidFill>
                            <a:schemeClr val="accent1"/>
                          </a:solidFill>
                          <a:latin typeface="PT Sans Narrow"/>
                          <a:ea typeface="PT Sans Narrow"/>
                          <a:cs typeface="PT Sans Narrow"/>
                          <a:sym typeface="PT Sans Narrow"/>
                        </a:rPr>
                        <a:t>Non-Fraud (0)</a:t>
                      </a:r>
                      <a:endParaRPr sz="1800">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chemeClr val="accent1"/>
                          </a:solidFill>
                          <a:latin typeface="PT Sans Narrow"/>
                          <a:ea typeface="PT Sans Narrow"/>
                          <a:cs typeface="PT Sans Narrow"/>
                          <a:sym typeface="PT Sans Narrow"/>
                        </a:rPr>
                        <a:t>Fraud (1)</a:t>
                      </a:r>
                      <a:endParaRPr sz="1800">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845125">
                <a:tc rowSpan="2">
                  <a:txBody>
                    <a:bodyPr>
                      <a:noAutofit/>
                    </a:bodyPr>
                    <a:lstStyle/>
                    <a:p>
                      <a:pPr indent="0" lvl="0" marL="0" marR="0" rtl="0" algn="ctr">
                        <a:lnSpc>
                          <a:spcPct val="100000"/>
                        </a:lnSpc>
                        <a:spcBef>
                          <a:spcPts val="0"/>
                        </a:spcBef>
                        <a:spcAft>
                          <a:spcPts val="0"/>
                        </a:spcAft>
                        <a:buNone/>
                      </a:pPr>
                      <a:r>
                        <a:rPr b="1" lang="en" sz="1800">
                          <a:solidFill>
                            <a:schemeClr val="accent1"/>
                          </a:solidFill>
                          <a:latin typeface="PT Sans Narrow"/>
                          <a:ea typeface="PT Sans Narrow"/>
                          <a:cs typeface="PT Sans Narrow"/>
                          <a:sym typeface="PT Sans Narrow"/>
                        </a:rPr>
                        <a:t>Actual</a:t>
                      </a:r>
                      <a:endParaRPr sz="1800"/>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chemeClr val="accent1"/>
                          </a:solidFill>
                          <a:latin typeface="PT Sans Narrow"/>
                          <a:ea typeface="PT Sans Narrow"/>
                          <a:cs typeface="PT Sans Narrow"/>
                          <a:sym typeface="PT Sans Narrow"/>
                        </a:rPr>
                        <a:t>Non-Fraud (0)</a:t>
                      </a:r>
                      <a:endParaRPr b="1" sz="18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sz="1800">
                          <a:solidFill>
                            <a:schemeClr val="accent1"/>
                          </a:solidFill>
                          <a:latin typeface="PT Sans Narrow"/>
                          <a:ea typeface="PT Sans Narrow"/>
                          <a:cs typeface="PT Sans Narrow"/>
                          <a:sym typeface="PT Sans Narrow"/>
                        </a:rPr>
                        <a:t>284,315</a:t>
                      </a:r>
                      <a:endParaRPr b="1" sz="1800">
                        <a:solidFill>
                          <a:schemeClr val="accent1"/>
                        </a:solidFill>
                        <a:latin typeface="PT Sans Narrow"/>
                        <a:ea typeface="PT Sans Narrow"/>
                        <a:cs typeface="PT Sans Narrow"/>
                        <a:sym typeface="PT Sans Narrow"/>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rgbClr val="666666"/>
                          </a:solidFill>
                          <a:latin typeface="PT Sans Narrow"/>
                          <a:ea typeface="PT Sans Narrow"/>
                          <a:cs typeface="PT Sans Narrow"/>
                          <a:sym typeface="PT Sans Narrow"/>
                        </a:rPr>
                        <a:t>True Positive</a:t>
                      </a:r>
                      <a:endParaRPr b="1" sz="1800">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rgbClr val="666666"/>
                          </a:solidFill>
                          <a:latin typeface="PT Sans Narrow"/>
                          <a:ea typeface="PT Sans Narrow"/>
                          <a:cs typeface="PT Sans Narrow"/>
                          <a:sym typeface="PT Sans Narrow"/>
                        </a:rPr>
                        <a:t>False Negative</a:t>
                      </a:r>
                      <a:endParaRPr b="1" sz="1800">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sz="1800">
                          <a:solidFill>
                            <a:srgbClr val="666666"/>
                          </a:solidFill>
                          <a:latin typeface="PT Sans Narrow"/>
                          <a:ea typeface="PT Sans Narrow"/>
                          <a:cs typeface="PT Sans Narrow"/>
                          <a:sym typeface="PT Sans Narrow"/>
                        </a:rPr>
                        <a:t>Type II Error</a:t>
                      </a:r>
                      <a:endParaRPr b="1" sz="1800">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845125">
                <a:tc vMerge="1"/>
                <a:tc>
                  <a:txBody>
                    <a:bodyPr>
                      <a:noAutofit/>
                    </a:bodyPr>
                    <a:lstStyle/>
                    <a:p>
                      <a:pPr indent="0" lvl="0" marL="0" rtl="0" algn="ctr">
                        <a:spcBef>
                          <a:spcPts val="0"/>
                        </a:spcBef>
                        <a:spcAft>
                          <a:spcPts val="0"/>
                        </a:spcAft>
                        <a:buNone/>
                      </a:pPr>
                      <a:r>
                        <a:rPr b="1" lang="en" sz="1800">
                          <a:solidFill>
                            <a:schemeClr val="accent1"/>
                          </a:solidFill>
                          <a:latin typeface="PT Sans Narrow"/>
                          <a:ea typeface="PT Sans Narrow"/>
                          <a:cs typeface="PT Sans Narrow"/>
                          <a:sym typeface="PT Sans Narrow"/>
                        </a:rPr>
                        <a:t>Fraud (1)</a:t>
                      </a:r>
                      <a:endParaRPr b="1" sz="18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t/>
                      </a:r>
                      <a:endParaRPr b="1" sz="18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sz="1800">
                          <a:solidFill>
                            <a:schemeClr val="accent1"/>
                          </a:solidFill>
                          <a:latin typeface="PT Sans Narrow"/>
                          <a:ea typeface="PT Sans Narrow"/>
                          <a:cs typeface="PT Sans Narrow"/>
                          <a:sym typeface="PT Sans Narrow"/>
                        </a:rPr>
                        <a:t>492</a:t>
                      </a:r>
                      <a:endParaRPr b="1" sz="1800">
                        <a:solidFill>
                          <a:schemeClr val="accent1"/>
                        </a:solidFill>
                        <a:latin typeface="PT Sans Narrow"/>
                        <a:ea typeface="PT Sans Narrow"/>
                        <a:cs typeface="PT Sans Narrow"/>
                        <a:sym typeface="PT Sans Narrow"/>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rgbClr val="666666"/>
                          </a:solidFill>
                          <a:latin typeface="PT Sans Narrow"/>
                          <a:ea typeface="PT Sans Narrow"/>
                          <a:cs typeface="PT Sans Narrow"/>
                          <a:sym typeface="PT Sans Narrow"/>
                        </a:rPr>
                        <a:t>False Positive</a:t>
                      </a:r>
                      <a:endParaRPr b="1" sz="1800">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sz="1800">
                          <a:solidFill>
                            <a:srgbClr val="666666"/>
                          </a:solidFill>
                          <a:latin typeface="PT Sans Narrow"/>
                          <a:ea typeface="PT Sans Narrow"/>
                          <a:cs typeface="PT Sans Narrow"/>
                          <a:sym typeface="PT Sans Narrow"/>
                        </a:rPr>
                        <a:t>Type I Error</a:t>
                      </a:r>
                      <a:endParaRPr b="1" sz="1800">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rgbClr val="666666"/>
                          </a:solidFill>
                          <a:latin typeface="PT Sans Narrow"/>
                          <a:ea typeface="PT Sans Narrow"/>
                          <a:cs typeface="PT Sans Narrow"/>
                          <a:sym typeface="PT Sans Narrow"/>
                        </a:rPr>
                        <a:t>True Negative</a:t>
                      </a:r>
                      <a:endParaRPr b="1" sz="1800">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193" name="Google Shape;193;p29"/>
          <p:cNvSpPr txBox="1"/>
          <p:nvPr>
            <p:ph idx="1" type="body"/>
          </p:nvPr>
        </p:nvSpPr>
        <p:spPr>
          <a:xfrm>
            <a:off x="1710575" y="1622550"/>
            <a:ext cx="2151300" cy="793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Positive: Non Fraud</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Negative: Fraud</a:t>
            </a:r>
            <a:endParaRPr b="1">
              <a:solidFill>
                <a:srgbClr val="666666"/>
              </a:solidFill>
              <a:latin typeface="PT Sans Narrow"/>
              <a:ea typeface="PT Sans Narrow"/>
              <a:cs typeface="PT Sans Narrow"/>
              <a:sym typeface="PT Sans Narr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30"/>
          <p:cNvPicPr preferRelativeResize="0"/>
          <p:nvPr/>
        </p:nvPicPr>
        <p:blipFill>
          <a:blip r:embed="rId3">
            <a:alphaModFix/>
          </a:blip>
          <a:stretch>
            <a:fillRect/>
          </a:stretch>
        </p:blipFill>
        <p:spPr>
          <a:xfrm>
            <a:off x="4813850" y="1592125"/>
            <a:ext cx="4103424" cy="765542"/>
          </a:xfrm>
          <a:prstGeom prst="rect">
            <a:avLst/>
          </a:prstGeom>
          <a:noFill/>
          <a:ln>
            <a:noFill/>
          </a:ln>
        </p:spPr>
      </p:pic>
      <p:sp>
        <p:nvSpPr>
          <p:cNvPr id="199" name="Google Shape;199;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response, we can change prior probabilities</a:t>
            </a:r>
            <a:endParaRPr/>
          </a:p>
        </p:txBody>
      </p:sp>
      <p:sp>
        <p:nvSpPr>
          <p:cNvPr id="200" name="Google Shape;200;p30"/>
          <p:cNvSpPr txBox="1"/>
          <p:nvPr>
            <p:ph idx="1" type="body"/>
          </p:nvPr>
        </p:nvSpPr>
        <p:spPr>
          <a:xfrm>
            <a:off x="5335050" y="1206625"/>
            <a:ext cx="2723100" cy="38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Pruned Decision Tree </a:t>
            </a:r>
            <a:endParaRPr sz="1400"/>
          </a:p>
        </p:txBody>
      </p:sp>
      <p:pic>
        <p:nvPicPr>
          <p:cNvPr id="201" name="Google Shape;201;p30"/>
          <p:cNvPicPr preferRelativeResize="0"/>
          <p:nvPr/>
        </p:nvPicPr>
        <p:blipFill>
          <a:blip r:embed="rId4">
            <a:alphaModFix/>
          </a:blip>
          <a:stretch>
            <a:fillRect/>
          </a:stretch>
        </p:blipFill>
        <p:spPr>
          <a:xfrm>
            <a:off x="1023975" y="2179724"/>
            <a:ext cx="2650584" cy="2618075"/>
          </a:xfrm>
          <a:prstGeom prst="rect">
            <a:avLst/>
          </a:prstGeom>
          <a:noFill/>
          <a:ln>
            <a:noFill/>
          </a:ln>
        </p:spPr>
      </p:pic>
      <p:sp>
        <p:nvSpPr>
          <p:cNvPr id="202" name="Google Shape;202;p30"/>
          <p:cNvSpPr txBox="1"/>
          <p:nvPr>
            <p:ph idx="1" type="body"/>
          </p:nvPr>
        </p:nvSpPr>
        <p:spPr>
          <a:xfrm>
            <a:off x="-68875" y="1206625"/>
            <a:ext cx="4965300" cy="3855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sz="1400"/>
              <a:t>Grid Search to find best priors combination</a:t>
            </a:r>
            <a:endParaRPr sz="1400"/>
          </a:p>
        </p:txBody>
      </p:sp>
      <p:cxnSp>
        <p:nvCxnSpPr>
          <p:cNvPr id="203" name="Google Shape;203;p30"/>
          <p:cNvCxnSpPr/>
          <p:nvPr/>
        </p:nvCxnSpPr>
        <p:spPr>
          <a:xfrm flipH="1">
            <a:off x="2075550" y="2225000"/>
            <a:ext cx="8100" cy="2286900"/>
          </a:xfrm>
          <a:prstGeom prst="straightConnector1">
            <a:avLst/>
          </a:prstGeom>
          <a:noFill/>
          <a:ln cap="flat" cmpd="sng" w="9525">
            <a:solidFill>
              <a:srgbClr val="FF9900"/>
            </a:solidFill>
            <a:prstDash val="dash"/>
            <a:round/>
            <a:headEnd len="med" w="med" type="none"/>
            <a:tailEnd len="med" w="med" type="none"/>
          </a:ln>
        </p:spPr>
      </p:cxnSp>
      <p:pic>
        <p:nvPicPr>
          <p:cNvPr id="204" name="Google Shape;204;p30"/>
          <p:cNvPicPr preferRelativeResize="0"/>
          <p:nvPr/>
        </p:nvPicPr>
        <p:blipFill>
          <a:blip r:embed="rId5">
            <a:alphaModFix/>
          </a:blip>
          <a:stretch>
            <a:fillRect/>
          </a:stretch>
        </p:blipFill>
        <p:spPr>
          <a:xfrm>
            <a:off x="5458900" y="2332125"/>
            <a:ext cx="2723075" cy="2618075"/>
          </a:xfrm>
          <a:prstGeom prst="rect">
            <a:avLst/>
          </a:prstGeom>
          <a:noFill/>
          <a:ln>
            <a:noFill/>
          </a:ln>
        </p:spPr>
      </p:pic>
      <p:pic>
        <p:nvPicPr>
          <p:cNvPr id="205" name="Google Shape;205;p30"/>
          <p:cNvPicPr preferRelativeResize="0"/>
          <p:nvPr/>
        </p:nvPicPr>
        <p:blipFill>
          <a:blip r:embed="rId6">
            <a:alphaModFix/>
          </a:blip>
          <a:stretch>
            <a:fillRect/>
          </a:stretch>
        </p:blipFill>
        <p:spPr>
          <a:xfrm>
            <a:off x="659350" y="1646325"/>
            <a:ext cx="3774267" cy="286500"/>
          </a:xfrm>
          <a:prstGeom prst="rect">
            <a:avLst/>
          </a:prstGeom>
          <a:noFill/>
          <a:ln>
            <a:noFill/>
          </a:ln>
        </p:spPr>
      </p:pic>
      <p:sp>
        <p:nvSpPr>
          <p:cNvPr id="206" name="Google Shape;206;p30"/>
          <p:cNvSpPr/>
          <p:nvPr/>
        </p:nvSpPr>
        <p:spPr>
          <a:xfrm>
            <a:off x="6376950" y="2312250"/>
            <a:ext cx="791700" cy="286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5458900" y="3075375"/>
            <a:ext cx="791700" cy="286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7214450" y="3075375"/>
            <a:ext cx="791700" cy="286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t>
            </a:r>
            <a:r>
              <a:rPr lang="en"/>
              <a:t>also </a:t>
            </a:r>
            <a:r>
              <a:rPr lang="en"/>
              <a:t>a</a:t>
            </a:r>
            <a:r>
              <a:rPr lang="en"/>
              <a:t>pply a loss matrix</a:t>
            </a:r>
            <a:endParaRPr/>
          </a:p>
        </p:txBody>
      </p:sp>
      <p:graphicFrame>
        <p:nvGraphicFramePr>
          <p:cNvPr id="214" name="Google Shape;214;p31"/>
          <p:cNvGraphicFramePr/>
          <p:nvPr/>
        </p:nvGraphicFramePr>
        <p:xfrm>
          <a:off x="923400" y="1411113"/>
          <a:ext cx="3000000" cy="3000000"/>
        </p:xfrm>
        <a:graphic>
          <a:graphicData uri="http://schemas.openxmlformats.org/drawingml/2006/table">
            <a:tbl>
              <a:tblPr>
                <a:noFill/>
                <a:tableStyleId>{E004ADF5-20BF-4F88-AA03-68F4567E8638}</a:tableStyleId>
              </a:tblPr>
              <a:tblGrid>
                <a:gridCol w="591500"/>
                <a:gridCol w="896200"/>
                <a:gridCol w="937750"/>
                <a:gridCol w="1035325"/>
              </a:tblGrid>
              <a:tr h="381000">
                <a:tc gridSpan="2" rowSpan="2">
                  <a:txBody>
                    <a:bodyPr>
                      <a:noAutofit/>
                    </a:bodyPr>
                    <a:lstStyle/>
                    <a:p>
                      <a:pPr indent="0" lvl="0" marL="0" rtl="0" algn="ctr">
                        <a:spcBef>
                          <a:spcPts val="0"/>
                        </a:spcBef>
                        <a:spcAft>
                          <a:spcPts val="0"/>
                        </a:spcAft>
                        <a:buNone/>
                      </a:pPr>
                      <a:r>
                        <a:t/>
                      </a:r>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hMerge="1"/>
                <a:tc gridSpan="2">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Predicted</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hMerge="1"/>
              </a:tr>
              <a:tr h="381000">
                <a:tc gridSpan="2" vMerge="1"/>
                <a:tc hMerge="1" vMerge="1"/>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Non-Fraud (0)</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 (1)</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rowSpan="2">
                  <a:txBody>
                    <a:bodyPr>
                      <a:noAutofit/>
                    </a:bodyPr>
                    <a:lstStyle/>
                    <a:p>
                      <a:pPr indent="0" lvl="0" marL="0" marR="0" rtl="0" algn="ctr">
                        <a:lnSpc>
                          <a:spcPct val="100000"/>
                        </a:lnSpc>
                        <a:spcBef>
                          <a:spcPts val="0"/>
                        </a:spcBef>
                        <a:spcAft>
                          <a:spcPts val="0"/>
                        </a:spcAft>
                        <a:buNone/>
                      </a:pPr>
                      <a:r>
                        <a:rPr b="1" lang="en">
                          <a:solidFill>
                            <a:schemeClr val="accent1"/>
                          </a:solidFill>
                          <a:latin typeface="PT Sans Narrow"/>
                          <a:ea typeface="PT Sans Narrow"/>
                          <a:cs typeface="PT Sans Narrow"/>
                          <a:sym typeface="PT Sans Narrow"/>
                        </a:rPr>
                        <a:t>Actual</a:t>
                      </a:r>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Non-Fraud (0)</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85,300</a:t>
                      </a:r>
                      <a:endParaRPr b="1">
                        <a:solidFill>
                          <a:schemeClr val="accent1"/>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 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Predict fraud, Actually not fraud</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vMerge="1"/>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 (1)</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143</a:t>
                      </a:r>
                      <a:endParaRPr b="1">
                        <a:solidFill>
                          <a:schemeClr val="accent1"/>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Predict not fraud, actual fraud</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N</a:t>
                      </a:r>
                      <a:r>
                        <a:rPr b="1" lang="en">
                          <a:solidFill>
                            <a:srgbClr val="666666"/>
                          </a:solidFill>
                          <a:latin typeface="PT Sans Narrow"/>
                          <a:ea typeface="PT Sans Narrow"/>
                          <a:cs typeface="PT Sans Narrow"/>
                          <a:sym typeface="PT Sans Narrow"/>
                        </a:rPr>
                        <a:t>egative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graphicFrame>
        <p:nvGraphicFramePr>
          <p:cNvPr id="215" name="Google Shape;215;p31"/>
          <p:cNvGraphicFramePr/>
          <p:nvPr/>
        </p:nvGraphicFramePr>
        <p:xfrm>
          <a:off x="4847750" y="1400925"/>
          <a:ext cx="3000000" cy="3000000"/>
        </p:xfrm>
        <a:graphic>
          <a:graphicData uri="http://schemas.openxmlformats.org/drawingml/2006/table">
            <a:tbl>
              <a:tblPr>
                <a:noFill/>
                <a:tableStyleId>{E004ADF5-20BF-4F88-AA03-68F4567E8638}</a:tableStyleId>
              </a:tblPr>
              <a:tblGrid>
                <a:gridCol w="591500"/>
                <a:gridCol w="896200"/>
                <a:gridCol w="937750"/>
                <a:gridCol w="1035325"/>
              </a:tblGrid>
              <a:tr h="400450">
                <a:tc gridSpan="2" rowSpan="2">
                  <a:txBody>
                    <a:bodyPr>
                      <a:noAutofit/>
                    </a:bodyPr>
                    <a:lstStyle/>
                    <a:p>
                      <a:pPr indent="0" lvl="0" marL="0" rtl="0" algn="ctr">
                        <a:spcBef>
                          <a:spcPts val="0"/>
                        </a:spcBef>
                        <a:spcAft>
                          <a:spcPts val="0"/>
                        </a:spcAft>
                        <a:buNone/>
                      </a:pPr>
                      <a:r>
                        <a:t/>
                      </a:r>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hMerge="1"/>
                <a:tc gridSpan="2">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Predicted</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hMerge="1"/>
              </a:tr>
              <a:tr h="614275">
                <a:tc gridSpan="2" vMerge="1"/>
                <a:tc hMerge="1" vMerge="1"/>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Non-Fraud (0)</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 (1)</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801325">
                <a:tc rowSpan="2">
                  <a:txBody>
                    <a:bodyPr>
                      <a:noAutofit/>
                    </a:bodyPr>
                    <a:lstStyle/>
                    <a:p>
                      <a:pPr indent="0" lvl="0" marL="0" marR="0" rtl="0" algn="ctr">
                        <a:lnSpc>
                          <a:spcPct val="100000"/>
                        </a:lnSpc>
                        <a:spcBef>
                          <a:spcPts val="0"/>
                        </a:spcBef>
                        <a:spcAft>
                          <a:spcPts val="0"/>
                        </a:spcAft>
                        <a:buNone/>
                      </a:pPr>
                      <a:r>
                        <a:rPr b="1" lang="en">
                          <a:solidFill>
                            <a:schemeClr val="accent1"/>
                          </a:solidFill>
                          <a:latin typeface="PT Sans Narrow"/>
                          <a:ea typeface="PT Sans Narrow"/>
                          <a:cs typeface="PT Sans Narrow"/>
                          <a:sym typeface="PT Sans Narrow"/>
                        </a:rPr>
                        <a:t>Actual</a:t>
                      </a:r>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Non-Fraud (0)</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85,300</a:t>
                      </a:r>
                      <a:endParaRPr b="1">
                        <a:solidFill>
                          <a:schemeClr val="accent1"/>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801325">
                <a:tc vMerge="1"/>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 (1)</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143</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t/>
                      </a:r>
                      <a:endParaRPr b="1">
                        <a:solidFill>
                          <a:schemeClr val="accent1"/>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100</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a:t>
                      </a:r>
                      <a:r>
                        <a:rPr b="1" lang="en">
                          <a:solidFill>
                            <a:srgbClr val="666666"/>
                          </a:solidFill>
                          <a:latin typeface="PT Sans Narrow"/>
                          <a:ea typeface="PT Sans Narrow"/>
                          <a:cs typeface="PT Sans Narrow"/>
                          <a:sym typeface="PT Sans Narrow"/>
                        </a:rPr>
                        <a:t> </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216" name="Google Shape;216;p31"/>
          <p:cNvSpPr txBox="1"/>
          <p:nvPr>
            <p:ph idx="1" type="body"/>
          </p:nvPr>
        </p:nvSpPr>
        <p:spPr>
          <a:xfrm>
            <a:off x="923400" y="4287150"/>
            <a:ext cx="8210100" cy="629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Font typeface="Roboto"/>
              <a:buChar char="●"/>
            </a:pPr>
            <a:r>
              <a:rPr lang="en" sz="1600">
                <a:solidFill>
                  <a:srgbClr val="666666"/>
                </a:solidFill>
                <a:latin typeface="Roboto"/>
                <a:ea typeface="Roboto"/>
                <a:cs typeface="Roboto"/>
                <a:sym typeface="Roboto"/>
              </a:rPr>
              <a:t>Specifies penalties for different types of errors</a:t>
            </a:r>
            <a:endParaRPr sz="1600">
              <a:solidFill>
                <a:srgbClr val="666666"/>
              </a:solidFill>
              <a:latin typeface="Roboto"/>
              <a:ea typeface="Roboto"/>
              <a:cs typeface="Roboto"/>
              <a:sym typeface="Roboto"/>
            </a:endParaRPr>
          </a:p>
          <a:p>
            <a:pPr indent="-330200" lvl="0" marL="457200" rtl="0" algn="l">
              <a:spcBef>
                <a:spcPts val="0"/>
              </a:spcBef>
              <a:spcAft>
                <a:spcPts val="0"/>
              </a:spcAft>
              <a:buClr>
                <a:srgbClr val="666666"/>
              </a:buClr>
              <a:buSzPts val="1600"/>
              <a:buFont typeface="Roboto"/>
              <a:buChar char="●"/>
            </a:pPr>
            <a:r>
              <a:rPr lang="en" sz="1600">
                <a:solidFill>
                  <a:srgbClr val="666666"/>
                </a:solidFill>
                <a:latin typeface="Roboto"/>
                <a:ea typeface="Roboto"/>
                <a:cs typeface="Roboto"/>
                <a:sym typeface="Roboto"/>
              </a:rPr>
              <a:t>Assumption: Type I Error penalized 100 times more than Type II Error</a:t>
            </a:r>
            <a:endParaRPr>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4197575" y="3122775"/>
            <a:ext cx="4420925" cy="1854900"/>
          </a:xfrm>
          <a:prstGeom prst="rect">
            <a:avLst/>
          </a:prstGeom>
          <a:noFill/>
          <a:ln>
            <a:noFill/>
          </a:ln>
        </p:spPr>
      </p:pic>
      <p:sp>
        <p:nvSpPr>
          <p:cNvPr id="73" name="Google Shape;73;p14"/>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4" name="Google Shape;74;p14"/>
          <p:cNvSpPr txBox="1"/>
          <p:nvPr>
            <p:ph idx="1" type="body"/>
          </p:nvPr>
        </p:nvSpPr>
        <p:spPr>
          <a:xfrm>
            <a:off x="406450" y="923825"/>
            <a:ext cx="8520600" cy="3976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666666"/>
              </a:buClr>
              <a:buSzPts val="1800"/>
              <a:buFont typeface="PT Sans Narrow"/>
              <a:buChar char="●"/>
            </a:pPr>
            <a:r>
              <a:rPr lang="en">
                <a:solidFill>
                  <a:srgbClr val="666666"/>
                </a:solidFill>
                <a:latin typeface="PT Sans Narrow"/>
                <a:ea typeface="PT Sans Narrow"/>
                <a:cs typeface="PT Sans Narrow"/>
                <a:sym typeface="PT Sans Narrow"/>
              </a:rPr>
              <a:t>Introduction</a:t>
            </a:r>
            <a:endParaRPr>
              <a:solidFill>
                <a:srgbClr val="666666"/>
              </a:solidFill>
              <a:latin typeface="PT Sans Narrow"/>
              <a:ea typeface="PT Sans Narrow"/>
              <a:cs typeface="PT Sans Narrow"/>
              <a:sym typeface="PT Sans Narrow"/>
            </a:endParaRPr>
          </a:p>
          <a:p>
            <a:pPr indent="-342900" lvl="1" marL="914400" rtl="0" algn="l">
              <a:lnSpc>
                <a:spcPct val="100000"/>
              </a:lnSpc>
              <a:spcBef>
                <a:spcPts val="0"/>
              </a:spcBef>
              <a:spcAft>
                <a:spcPts val="0"/>
              </a:spcAft>
              <a:buClr>
                <a:srgbClr val="666666"/>
              </a:buClr>
              <a:buSzPts val="1800"/>
              <a:buFont typeface="PT Sans Narrow"/>
              <a:buChar char="○"/>
            </a:pPr>
            <a:r>
              <a:rPr lang="en" sz="1800">
                <a:solidFill>
                  <a:srgbClr val="666666"/>
                </a:solidFill>
                <a:latin typeface="PT Sans Narrow"/>
                <a:ea typeface="PT Sans Narrow"/>
                <a:cs typeface="PT Sans Narrow"/>
                <a:sym typeface="PT Sans Narrow"/>
              </a:rPr>
              <a:t>Introduction to Fraud</a:t>
            </a:r>
            <a:endParaRPr sz="1800">
              <a:solidFill>
                <a:srgbClr val="666666"/>
              </a:solidFill>
              <a:latin typeface="PT Sans Narrow"/>
              <a:ea typeface="PT Sans Narrow"/>
              <a:cs typeface="PT Sans Narrow"/>
              <a:sym typeface="PT Sans Narrow"/>
            </a:endParaRPr>
          </a:p>
          <a:p>
            <a:pPr indent="-342900" lvl="1" marL="914400" rtl="0" algn="l">
              <a:lnSpc>
                <a:spcPct val="100000"/>
              </a:lnSpc>
              <a:spcBef>
                <a:spcPts val="0"/>
              </a:spcBef>
              <a:spcAft>
                <a:spcPts val="0"/>
              </a:spcAft>
              <a:buClr>
                <a:srgbClr val="666666"/>
              </a:buClr>
              <a:buSzPts val="1800"/>
              <a:buFont typeface="PT Sans Narrow"/>
              <a:buChar char="○"/>
            </a:pPr>
            <a:r>
              <a:rPr lang="en" sz="1800">
                <a:solidFill>
                  <a:srgbClr val="666666"/>
                </a:solidFill>
                <a:latin typeface="PT Sans Narrow"/>
                <a:ea typeface="PT Sans Narrow"/>
                <a:cs typeface="PT Sans Narrow"/>
                <a:sym typeface="PT Sans Narrow"/>
              </a:rPr>
              <a:t>Introduction to Dataset</a:t>
            </a:r>
            <a:endParaRPr sz="1800">
              <a:solidFill>
                <a:srgbClr val="666666"/>
              </a:solidFill>
              <a:latin typeface="PT Sans Narrow"/>
              <a:ea typeface="PT Sans Narrow"/>
              <a:cs typeface="PT Sans Narrow"/>
              <a:sym typeface="PT Sans Narrow"/>
            </a:endParaRPr>
          </a:p>
          <a:p>
            <a:pPr indent="-342900" lvl="0" marL="457200" rtl="0" algn="l">
              <a:lnSpc>
                <a:spcPct val="100000"/>
              </a:lnSpc>
              <a:spcBef>
                <a:spcPts val="0"/>
              </a:spcBef>
              <a:spcAft>
                <a:spcPts val="0"/>
              </a:spcAft>
              <a:buClr>
                <a:srgbClr val="666666"/>
              </a:buClr>
              <a:buSzPts val="1800"/>
              <a:buFont typeface="PT Sans Narrow"/>
              <a:buChar char="●"/>
            </a:pPr>
            <a:r>
              <a:rPr lang="en">
                <a:solidFill>
                  <a:srgbClr val="666666"/>
                </a:solidFill>
                <a:latin typeface="PT Sans Narrow"/>
                <a:ea typeface="PT Sans Narrow"/>
                <a:cs typeface="PT Sans Narrow"/>
                <a:sym typeface="PT Sans Narrow"/>
              </a:rPr>
              <a:t>Data Exploration</a:t>
            </a:r>
            <a:endParaRPr>
              <a:solidFill>
                <a:srgbClr val="666666"/>
              </a:solidFill>
              <a:latin typeface="PT Sans Narrow"/>
              <a:ea typeface="PT Sans Narrow"/>
              <a:cs typeface="PT Sans Narrow"/>
              <a:sym typeface="PT Sans Narrow"/>
            </a:endParaRPr>
          </a:p>
          <a:p>
            <a:pPr indent="-342900" lvl="1" marL="914400" rtl="0" algn="l">
              <a:lnSpc>
                <a:spcPct val="100000"/>
              </a:lnSpc>
              <a:spcBef>
                <a:spcPts val="0"/>
              </a:spcBef>
              <a:spcAft>
                <a:spcPts val="0"/>
              </a:spcAft>
              <a:buClr>
                <a:srgbClr val="666666"/>
              </a:buClr>
              <a:buSzPts val="1800"/>
              <a:buFont typeface="PT Sans Narrow"/>
              <a:buChar char="○"/>
            </a:pPr>
            <a:r>
              <a:rPr lang="en" sz="1800">
                <a:solidFill>
                  <a:srgbClr val="666666"/>
                </a:solidFill>
                <a:latin typeface="PT Sans Narrow"/>
                <a:ea typeface="PT Sans Narrow"/>
                <a:cs typeface="PT Sans Narrow"/>
                <a:sym typeface="PT Sans Narrow"/>
              </a:rPr>
              <a:t>Data Processing</a:t>
            </a:r>
            <a:endParaRPr sz="1800">
              <a:solidFill>
                <a:srgbClr val="666666"/>
              </a:solidFill>
              <a:latin typeface="PT Sans Narrow"/>
              <a:ea typeface="PT Sans Narrow"/>
              <a:cs typeface="PT Sans Narrow"/>
              <a:sym typeface="PT Sans Narrow"/>
            </a:endParaRPr>
          </a:p>
          <a:p>
            <a:pPr indent="-342900" lvl="1" marL="914400" rtl="0" algn="l">
              <a:lnSpc>
                <a:spcPct val="100000"/>
              </a:lnSpc>
              <a:spcBef>
                <a:spcPts val="0"/>
              </a:spcBef>
              <a:spcAft>
                <a:spcPts val="0"/>
              </a:spcAft>
              <a:buClr>
                <a:srgbClr val="666666"/>
              </a:buClr>
              <a:buSzPts val="1800"/>
              <a:buFont typeface="PT Sans Narrow"/>
              <a:buChar char="○"/>
            </a:pPr>
            <a:r>
              <a:rPr lang="en" sz="1800">
                <a:solidFill>
                  <a:srgbClr val="666666"/>
                </a:solidFill>
                <a:latin typeface="PT Sans Narrow"/>
                <a:ea typeface="PT Sans Narrow"/>
                <a:cs typeface="PT Sans Narrow"/>
                <a:sym typeface="PT Sans Narrow"/>
              </a:rPr>
              <a:t>Exploratory Data Analysis</a:t>
            </a:r>
            <a:endParaRPr sz="1800">
              <a:solidFill>
                <a:srgbClr val="666666"/>
              </a:solidFill>
              <a:latin typeface="PT Sans Narrow"/>
              <a:ea typeface="PT Sans Narrow"/>
              <a:cs typeface="PT Sans Narrow"/>
              <a:sym typeface="PT Sans Narrow"/>
            </a:endParaRPr>
          </a:p>
          <a:p>
            <a:pPr indent="-342900" lvl="0" marL="457200" rtl="0" algn="l">
              <a:lnSpc>
                <a:spcPct val="100000"/>
              </a:lnSpc>
              <a:spcBef>
                <a:spcPts val="0"/>
              </a:spcBef>
              <a:spcAft>
                <a:spcPts val="0"/>
              </a:spcAft>
              <a:buClr>
                <a:srgbClr val="666666"/>
              </a:buClr>
              <a:buSzPts val="1800"/>
              <a:buFont typeface="PT Sans Narrow"/>
              <a:buChar char="●"/>
            </a:pPr>
            <a:r>
              <a:rPr lang="en">
                <a:solidFill>
                  <a:srgbClr val="666666"/>
                </a:solidFill>
                <a:latin typeface="PT Sans Narrow"/>
                <a:ea typeface="PT Sans Narrow"/>
                <a:cs typeface="PT Sans Narrow"/>
                <a:sym typeface="PT Sans Narrow"/>
              </a:rPr>
              <a:t>Modeling</a:t>
            </a:r>
            <a:endParaRPr>
              <a:solidFill>
                <a:srgbClr val="666666"/>
              </a:solidFill>
              <a:latin typeface="PT Sans Narrow"/>
              <a:ea typeface="PT Sans Narrow"/>
              <a:cs typeface="PT Sans Narrow"/>
              <a:sym typeface="PT Sans Narrow"/>
            </a:endParaRPr>
          </a:p>
          <a:p>
            <a:pPr indent="-342900" lvl="1" marL="914400" rtl="0" algn="l">
              <a:lnSpc>
                <a:spcPct val="100000"/>
              </a:lnSpc>
              <a:spcBef>
                <a:spcPts val="0"/>
              </a:spcBef>
              <a:spcAft>
                <a:spcPts val="0"/>
              </a:spcAft>
              <a:buClr>
                <a:srgbClr val="666666"/>
              </a:buClr>
              <a:buSzPts val="1800"/>
              <a:buFont typeface="PT Sans Narrow"/>
              <a:buChar char="○"/>
            </a:pPr>
            <a:r>
              <a:rPr lang="en" sz="1800">
                <a:solidFill>
                  <a:srgbClr val="666666"/>
                </a:solidFill>
                <a:latin typeface="PT Sans Narrow"/>
                <a:ea typeface="PT Sans Narrow"/>
                <a:cs typeface="PT Sans Narrow"/>
                <a:sym typeface="PT Sans Narrow"/>
              </a:rPr>
              <a:t>Decision Tree</a:t>
            </a:r>
            <a:endParaRPr sz="1800">
              <a:solidFill>
                <a:srgbClr val="666666"/>
              </a:solidFill>
              <a:latin typeface="PT Sans Narrow"/>
              <a:ea typeface="PT Sans Narrow"/>
              <a:cs typeface="PT Sans Narrow"/>
              <a:sym typeface="PT Sans Narrow"/>
            </a:endParaRPr>
          </a:p>
          <a:p>
            <a:pPr indent="-342900" lvl="1" marL="914400" rtl="0" algn="l">
              <a:lnSpc>
                <a:spcPct val="100000"/>
              </a:lnSpc>
              <a:spcBef>
                <a:spcPts val="0"/>
              </a:spcBef>
              <a:spcAft>
                <a:spcPts val="0"/>
              </a:spcAft>
              <a:buClr>
                <a:srgbClr val="666666"/>
              </a:buClr>
              <a:buSzPts val="1800"/>
              <a:buFont typeface="PT Sans Narrow"/>
              <a:buChar char="○"/>
            </a:pPr>
            <a:r>
              <a:rPr lang="en" sz="1800">
                <a:solidFill>
                  <a:srgbClr val="666666"/>
                </a:solidFill>
                <a:latin typeface="PT Sans Narrow"/>
                <a:ea typeface="PT Sans Narrow"/>
                <a:cs typeface="PT Sans Narrow"/>
                <a:sym typeface="PT Sans Narrow"/>
              </a:rPr>
              <a:t>Random Forest</a:t>
            </a:r>
            <a:endParaRPr sz="1800">
              <a:solidFill>
                <a:srgbClr val="666666"/>
              </a:solidFill>
              <a:latin typeface="PT Sans Narrow"/>
              <a:ea typeface="PT Sans Narrow"/>
              <a:cs typeface="PT Sans Narrow"/>
              <a:sym typeface="PT Sans Narrow"/>
            </a:endParaRPr>
          </a:p>
          <a:p>
            <a:pPr indent="-342900" lvl="1" marL="914400" rtl="0" algn="l">
              <a:lnSpc>
                <a:spcPct val="100000"/>
              </a:lnSpc>
              <a:spcBef>
                <a:spcPts val="0"/>
              </a:spcBef>
              <a:spcAft>
                <a:spcPts val="0"/>
              </a:spcAft>
              <a:buClr>
                <a:srgbClr val="666666"/>
              </a:buClr>
              <a:buSzPts val="1800"/>
              <a:buFont typeface="PT Sans Narrow"/>
              <a:buChar char="○"/>
            </a:pPr>
            <a:r>
              <a:rPr lang="en" sz="1800">
                <a:solidFill>
                  <a:srgbClr val="666666"/>
                </a:solidFill>
                <a:latin typeface="PT Sans Narrow"/>
                <a:ea typeface="PT Sans Narrow"/>
                <a:cs typeface="PT Sans Narrow"/>
                <a:sym typeface="PT Sans Narrow"/>
              </a:rPr>
              <a:t>Resampling</a:t>
            </a:r>
            <a:endParaRPr sz="1800">
              <a:solidFill>
                <a:srgbClr val="666666"/>
              </a:solidFill>
              <a:latin typeface="PT Sans Narrow"/>
              <a:ea typeface="PT Sans Narrow"/>
              <a:cs typeface="PT Sans Narrow"/>
              <a:sym typeface="PT Sans Narrow"/>
            </a:endParaRPr>
          </a:p>
          <a:p>
            <a:pPr indent="-342900" lvl="1" marL="914400" rtl="0" algn="l">
              <a:lnSpc>
                <a:spcPct val="100000"/>
              </a:lnSpc>
              <a:spcBef>
                <a:spcPts val="0"/>
              </a:spcBef>
              <a:spcAft>
                <a:spcPts val="0"/>
              </a:spcAft>
              <a:buClr>
                <a:srgbClr val="666666"/>
              </a:buClr>
              <a:buSzPts val="1800"/>
              <a:buFont typeface="PT Sans Narrow"/>
              <a:buChar char="○"/>
            </a:pPr>
            <a:r>
              <a:rPr lang="en" sz="1800">
                <a:solidFill>
                  <a:srgbClr val="666666"/>
                </a:solidFill>
                <a:latin typeface="PT Sans Narrow"/>
                <a:ea typeface="PT Sans Narrow"/>
                <a:cs typeface="PT Sans Narrow"/>
                <a:sym typeface="PT Sans Narrow"/>
              </a:rPr>
              <a:t>K-Means Clustering</a:t>
            </a:r>
            <a:endParaRPr sz="1800">
              <a:solidFill>
                <a:srgbClr val="666666"/>
              </a:solidFill>
              <a:latin typeface="PT Sans Narrow"/>
              <a:ea typeface="PT Sans Narrow"/>
              <a:cs typeface="PT Sans Narrow"/>
              <a:sym typeface="PT Sans Narrow"/>
            </a:endParaRPr>
          </a:p>
          <a:p>
            <a:pPr indent="-342900" lvl="0" marL="457200" rtl="0" algn="l">
              <a:lnSpc>
                <a:spcPct val="100000"/>
              </a:lnSpc>
              <a:spcBef>
                <a:spcPts val="0"/>
              </a:spcBef>
              <a:spcAft>
                <a:spcPts val="0"/>
              </a:spcAft>
              <a:buClr>
                <a:srgbClr val="666666"/>
              </a:buClr>
              <a:buSzPts val="1800"/>
              <a:buFont typeface="PT Sans Narrow"/>
              <a:buChar char="●"/>
            </a:pPr>
            <a:r>
              <a:rPr lang="en">
                <a:solidFill>
                  <a:srgbClr val="666666"/>
                </a:solidFill>
                <a:latin typeface="PT Sans Narrow"/>
                <a:ea typeface="PT Sans Narrow"/>
                <a:cs typeface="PT Sans Narrow"/>
                <a:sym typeface="PT Sans Narrow"/>
              </a:rPr>
              <a:t>Conclusion</a:t>
            </a:r>
            <a:endParaRPr>
              <a:solidFill>
                <a:srgbClr val="666666"/>
              </a:solidFill>
              <a:latin typeface="PT Sans Narrow"/>
              <a:ea typeface="PT Sans Narrow"/>
              <a:cs typeface="PT Sans Narrow"/>
              <a:sym typeface="PT Sans Narrow"/>
            </a:endParaRPr>
          </a:p>
        </p:txBody>
      </p:sp>
      <p:pic>
        <p:nvPicPr>
          <p:cNvPr id="75" name="Google Shape;75;p14"/>
          <p:cNvPicPr preferRelativeResize="0"/>
          <p:nvPr/>
        </p:nvPicPr>
        <p:blipFill>
          <a:blip r:embed="rId4">
            <a:alphaModFix/>
          </a:blip>
          <a:stretch>
            <a:fillRect/>
          </a:stretch>
        </p:blipFill>
        <p:spPr>
          <a:xfrm>
            <a:off x="4197575" y="1199960"/>
            <a:ext cx="4420925" cy="25240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The loss matrix helps us deal with the imbalanced dataset</a:t>
            </a:r>
            <a:endParaRPr sz="3100"/>
          </a:p>
        </p:txBody>
      </p:sp>
      <p:sp>
        <p:nvSpPr>
          <p:cNvPr id="222" name="Google Shape;222;p32"/>
          <p:cNvSpPr txBox="1"/>
          <p:nvPr>
            <p:ph idx="1" type="body"/>
          </p:nvPr>
        </p:nvSpPr>
        <p:spPr>
          <a:xfrm>
            <a:off x="485675" y="1421950"/>
            <a:ext cx="3928200" cy="38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Decision Tree Built and Pruned </a:t>
            </a:r>
            <a:endParaRPr sz="1400"/>
          </a:p>
        </p:txBody>
      </p:sp>
      <p:sp>
        <p:nvSpPr>
          <p:cNvPr id="223" name="Google Shape;223;p32"/>
          <p:cNvSpPr txBox="1"/>
          <p:nvPr>
            <p:ph idx="1" type="body"/>
          </p:nvPr>
        </p:nvSpPr>
        <p:spPr>
          <a:xfrm>
            <a:off x="5890650" y="1421950"/>
            <a:ext cx="21036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Pruned Decision Tree </a:t>
            </a:r>
            <a:endParaRPr sz="1400"/>
          </a:p>
        </p:txBody>
      </p:sp>
      <p:pic>
        <p:nvPicPr>
          <p:cNvPr id="224" name="Google Shape;224;p32"/>
          <p:cNvPicPr preferRelativeResize="0"/>
          <p:nvPr/>
        </p:nvPicPr>
        <p:blipFill>
          <a:blip r:embed="rId3">
            <a:alphaModFix/>
          </a:blip>
          <a:stretch>
            <a:fillRect/>
          </a:stretch>
        </p:blipFill>
        <p:spPr>
          <a:xfrm>
            <a:off x="407850" y="2317350"/>
            <a:ext cx="4346276" cy="1341349"/>
          </a:xfrm>
          <a:prstGeom prst="rect">
            <a:avLst/>
          </a:prstGeom>
          <a:noFill/>
          <a:ln>
            <a:noFill/>
          </a:ln>
        </p:spPr>
      </p:pic>
      <p:pic>
        <p:nvPicPr>
          <p:cNvPr id="225" name="Google Shape;225;p32"/>
          <p:cNvPicPr preferRelativeResize="0"/>
          <p:nvPr/>
        </p:nvPicPr>
        <p:blipFill>
          <a:blip r:embed="rId4">
            <a:alphaModFix/>
          </a:blip>
          <a:stretch>
            <a:fillRect/>
          </a:stretch>
        </p:blipFill>
        <p:spPr>
          <a:xfrm>
            <a:off x="5076500" y="1850775"/>
            <a:ext cx="3116550" cy="2885401"/>
          </a:xfrm>
          <a:prstGeom prst="rect">
            <a:avLst/>
          </a:prstGeom>
          <a:noFill/>
          <a:ln>
            <a:noFill/>
          </a:ln>
        </p:spPr>
      </p:pic>
      <p:sp>
        <p:nvSpPr>
          <p:cNvPr id="226" name="Google Shape;226;p32"/>
          <p:cNvSpPr/>
          <p:nvPr/>
        </p:nvSpPr>
        <p:spPr>
          <a:xfrm>
            <a:off x="6546600" y="1850775"/>
            <a:ext cx="791700" cy="286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5525250" y="3110125"/>
            <a:ext cx="791700" cy="286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pply a loss matrix to tune threshold</a:t>
            </a:r>
            <a:endParaRPr/>
          </a:p>
        </p:txBody>
      </p:sp>
      <p:graphicFrame>
        <p:nvGraphicFramePr>
          <p:cNvPr id="233" name="Google Shape;233;p33"/>
          <p:cNvGraphicFramePr/>
          <p:nvPr/>
        </p:nvGraphicFramePr>
        <p:xfrm>
          <a:off x="696675" y="1343713"/>
          <a:ext cx="3000000" cy="3000000"/>
        </p:xfrm>
        <a:graphic>
          <a:graphicData uri="http://schemas.openxmlformats.org/drawingml/2006/table">
            <a:tbl>
              <a:tblPr>
                <a:noFill/>
                <a:tableStyleId>{E004ADF5-20BF-4F88-AA03-68F4567E8638}</a:tableStyleId>
              </a:tblPr>
              <a:tblGrid>
                <a:gridCol w="591500"/>
                <a:gridCol w="896200"/>
                <a:gridCol w="937750"/>
                <a:gridCol w="1035325"/>
              </a:tblGrid>
              <a:tr h="400450">
                <a:tc gridSpan="2" rowSpan="2">
                  <a:txBody>
                    <a:bodyPr>
                      <a:noAutofit/>
                    </a:bodyPr>
                    <a:lstStyle/>
                    <a:p>
                      <a:pPr indent="0" lvl="0" marL="0" rtl="0" algn="ctr">
                        <a:spcBef>
                          <a:spcPts val="0"/>
                        </a:spcBef>
                        <a:spcAft>
                          <a:spcPts val="0"/>
                        </a:spcAft>
                        <a:buNone/>
                      </a:pPr>
                      <a:r>
                        <a:t/>
                      </a:r>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hMerge="1"/>
                <a:tc gridSpan="2">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Predicted</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hMerge="1"/>
              </a:tr>
              <a:tr h="614275">
                <a:tc gridSpan="2" vMerge="1"/>
                <a:tc hMerge="1" vMerge="1"/>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Non-Fraud (0)</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 (1)</a:t>
                      </a:r>
                      <a:endParaRPr>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801325">
                <a:tc rowSpan="2">
                  <a:txBody>
                    <a:bodyPr>
                      <a:noAutofit/>
                    </a:bodyPr>
                    <a:lstStyle/>
                    <a:p>
                      <a:pPr indent="0" lvl="0" marL="0" marR="0" rtl="0" algn="ctr">
                        <a:lnSpc>
                          <a:spcPct val="100000"/>
                        </a:lnSpc>
                        <a:spcBef>
                          <a:spcPts val="0"/>
                        </a:spcBef>
                        <a:spcAft>
                          <a:spcPts val="0"/>
                        </a:spcAft>
                        <a:buNone/>
                      </a:pPr>
                      <a:r>
                        <a:rPr b="1" lang="en">
                          <a:solidFill>
                            <a:schemeClr val="accent1"/>
                          </a:solidFill>
                          <a:latin typeface="PT Sans Narrow"/>
                          <a:ea typeface="PT Sans Narrow"/>
                          <a:cs typeface="PT Sans Narrow"/>
                          <a:sym typeface="PT Sans Narrow"/>
                        </a:rPr>
                        <a:t>Actual</a:t>
                      </a:r>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Non-Fraud (0)</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85,300</a:t>
                      </a:r>
                      <a:endParaRPr b="1">
                        <a:solidFill>
                          <a:schemeClr val="accent1"/>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1-β</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β</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801325">
                <a:tc vMerge="1"/>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 (1)</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143</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t/>
                      </a:r>
                      <a:endParaRPr b="1">
                        <a:solidFill>
                          <a:schemeClr val="accent1"/>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100</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α</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 </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1-α</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234" name="Google Shape;234;p33"/>
          <p:cNvSpPr txBox="1"/>
          <p:nvPr>
            <p:ph idx="1" type="body"/>
          </p:nvPr>
        </p:nvSpPr>
        <p:spPr>
          <a:xfrm>
            <a:off x="741950" y="4172750"/>
            <a:ext cx="3909000" cy="407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400">
                <a:solidFill>
                  <a:srgbClr val="666666"/>
                </a:solidFill>
                <a:latin typeface="PT Sans Narrow"/>
                <a:ea typeface="PT Sans Narrow"/>
                <a:cs typeface="PT Sans Narrow"/>
                <a:sym typeface="PT Sans Narrow"/>
              </a:rPr>
              <a:t>Cost Function: 100α + β </a:t>
            </a:r>
            <a:r>
              <a:rPr b="1" lang="en" sz="1400">
                <a:solidFill>
                  <a:srgbClr val="666666"/>
                </a:solidFill>
                <a:latin typeface="PT Sans Narrow"/>
                <a:ea typeface="PT Sans Narrow"/>
                <a:cs typeface="PT Sans Narrow"/>
                <a:sym typeface="PT Sans Narrow"/>
              </a:rPr>
              <a:t>= 100 α - (1-β) + 1</a:t>
            </a:r>
            <a:endParaRPr b="1">
              <a:solidFill>
                <a:srgbClr val="666666"/>
              </a:solidFill>
            </a:endParaRPr>
          </a:p>
          <a:p>
            <a:pPr indent="0" lvl="0" marL="457200" rtl="0" algn="l">
              <a:spcBef>
                <a:spcPts val="1600"/>
              </a:spcBef>
              <a:spcAft>
                <a:spcPts val="1600"/>
              </a:spcAft>
              <a:buNone/>
            </a:pPr>
            <a:r>
              <a:rPr b="1" lang="en" sz="1400">
                <a:solidFill>
                  <a:srgbClr val="666666"/>
                </a:solidFill>
                <a:latin typeface="PT Sans Narrow"/>
                <a:ea typeface="PT Sans Narrow"/>
                <a:cs typeface="PT Sans Narrow"/>
                <a:sym typeface="PT Sans Narrow"/>
              </a:rPr>
              <a:t> </a:t>
            </a:r>
            <a:endParaRPr>
              <a:solidFill>
                <a:srgbClr val="666666"/>
              </a:solidFill>
            </a:endParaRPr>
          </a:p>
        </p:txBody>
      </p:sp>
      <p:sp>
        <p:nvSpPr>
          <p:cNvPr id="235" name="Google Shape;235;p33"/>
          <p:cNvSpPr txBox="1"/>
          <p:nvPr/>
        </p:nvSpPr>
        <p:spPr>
          <a:xfrm>
            <a:off x="6271375" y="4059850"/>
            <a:ext cx="13743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α</a:t>
            </a:r>
            <a:endParaRPr/>
          </a:p>
        </p:txBody>
      </p:sp>
      <p:sp>
        <p:nvSpPr>
          <p:cNvPr id="236" name="Google Shape;236;p33"/>
          <p:cNvSpPr txBox="1"/>
          <p:nvPr/>
        </p:nvSpPr>
        <p:spPr>
          <a:xfrm>
            <a:off x="4715700" y="2543175"/>
            <a:ext cx="7065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1-β</a:t>
            </a:r>
            <a:endParaRPr/>
          </a:p>
        </p:txBody>
      </p:sp>
      <p:pic>
        <p:nvPicPr>
          <p:cNvPr id="237" name="Google Shape;237;p33"/>
          <p:cNvPicPr preferRelativeResize="0"/>
          <p:nvPr/>
        </p:nvPicPr>
        <p:blipFill>
          <a:blip r:embed="rId3">
            <a:alphaModFix/>
          </a:blip>
          <a:stretch>
            <a:fillRect/>
          </a:stretch>
        </p:blipFill>
        <p:spPr>
          <a:xfrm>
            <a:off x="5239751" y="1343723"/>
            <a:ext cx="3174675" cy="28894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 a loss matrix to tune threshold</a:t>
            </a:r>
            <a:endParaRPr/>
          </a:p>
        </p:txBody>
      </p:sp>
      <p:pic>
        <p:nvPicPr>
          <p:cNvPr id="243" name="Google Shape;243;p34"/>
          <p:cNvPicPr preferRelativeResize="0"/>
          <p:nvPr/>
        </p:nvPicPr>
        <p:blipFill>
          <a:blip r:embed="rId3">
            <a:alphaModFix/>
          </a:blip>
          <a:stretch>
            <a:fillRect/>
          </a:stretch>
        </p:blipFill>
        <p:spPr>
          <a:xfrm>
            <a:off x="571350" y="1338700"/>
            <a:ext cx="7105101" cy="1354250"/>
          </a:xfrm>
          <a:prstGeom prst="rect">
            <a:avLst/>
          </a:prstGeom>
          <a:noFill/>
          <a:ln>
            <a:noFill/>
          </a:ln>
        </p:spPr>
      </p:pic>
      <p:pic>
        <p:nvPicPr>
          <p:cNvPr id="244" name="Google Shape;244;p34"/>
          <p:cNvPicPr preferRelativeResize="0"/>
          <p:nvPr/>
        </p:nvPicPr>
        <p:blipFill>
          <a:blip r:embed="rId4">
            <a:alphaModFix/>
          </a:blip>
          <a:stretch>
            <a:fillRect/>
          </a:stretch>
        </p:blipFill>
        <p:spPr>
          <a:xfrm>
            <a:off x="1882425" y="2692950"/>
            <a:ext cx="2192562" cy="2313649"/>
          </a:xfrm>
          <a:prstGeom prst="rect">
            <a:avLst/>
          </a:prstGeom>
          <a:noFill/>
          <a:ln>
            <a:noFill/>
          </a:ln>
        </p:spPr>
      </p:pic>
      <p:pic>
        <p:nvPicPr>
          <p:cNvPr id="245" name="Google Shape;245;p34"/>
          <p:cNvPicPr preferRelativeResize="0"/>
          <p:nvPr/>
        </p:nvPicPr>
        <p:blipFill>
          <a:blip r:embed="rId5">
            <a:alphaModFix/>
          </a:blip>
          <a:stretch>
            <a:fillRect/>
          </a:stretch>
        </p:blipFill>
        <p:spPr>
          <a:xfrm>
            <a:off x="5582350" y="2662200"/>
            <a:ext cx="2258505" cy="2313649"/>
          </a:xfrm>
          <a:prstGeom prst="rect">
            <a:avLst/>
          </a:prstGeom>
          <a:noFill/>
          <a:ln>
            <a:noFill/>
          </a:ln>
        </p:spPr>
      </p:pic>
      <p:cxnSp>
        <p:nvCxnSpPr>
          <p:cNvPr id="246" name="Google Shape;246;p34"/>
          <p:cNvCxnSpPr/>
          <p:nvPr/>
        </p:nvCxnSpPr>
        <p:spPr>
          <a:xfrm>
            <a:off x="6147325" y="2481650"/>
            <a:ext cx="16500" cy="2494200"/>
          </a:xfrm>
          <a:prstGeom prst="straightConnector1">
            <a:avLst/>
          </a:prstGeom>
          <a:noFill/>
          <a:ln cap="flat" cmpd="sng" w="9525">
            <a:solidFill>
              <a:srgbClr val="FF9900"/>
            </a:solidFill>
            <a:prstDash val="dash"/>
            <a:round/>
            <a:headEnd len="med" w="med" type="none"/>
            <a:tailEnd len="med" w="med" type="none"/>
          </a:ln>
        </p:spPr>
      </p:cxnSp>
      <p:sp>
        <p:nvSpPr>
          <p:cNvPr id="247" name="Google Shape;247;p34"/>
          <p:cNvSpPr/>
          <p:nvPr/>
        </p:nvSpPr>
        <p:spPr>
          <a:xfrm>
            <a:off x="2051550" y="4357350"/>
            <a:ext cx="527400" cy="3237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4292850" y="3649550"/>
            <a:ext cx="1059900" cy="15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txBox="1"/>
          <p:nvPr/>
        </p:nvSpPr>
        <p:spPr>
          <a:xfrm>
            <a:off x="4363650" y="3382850"/>
            <a:ext cx="9891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Zoom</a:t>
            </a:r>
            <a:endParaRPr>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odel Comparison</a:t>
            </a:r>
            <a:endParaRPr/>
          </a:p>
        </p:txBody>
      </p:sp>
      <p:graphicFrame>
        <p:nvGraphicFramePr>
          <p:cNvPr id="255" name="Google Shape;255;p35"/>
          <p:cNvGraphicFramePr/>
          <p:nvPr/>
        </p:nvGraphicFramePr>
        <p:xfrm>
          <a:off x="3820238" y="1491600"/>
          <a:ext cx="3000000" cy="3000000"/>
        </p:xfrm>
        <a:graphic>
          <a:graphicData uri="http://schemas.openxmlformats.org/drawingml/2006/table">
            <a:tbl>
              <a:tblPr>
                <a:noFill/>
                <a:tableStyleId>{E004ADF5-20BF-4F88-AA03-68F4567E8638}</a:tableStyleId>
              </a:tblPr>
              <a:tblGrid>
                <a:gridCol w="770275"/>
                <a:gridCol w="776625"/>
              </a:tblGrid>
              <a:tr h="381000">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 </a:t>
                      </a:r>
                      <a:r>
                        <a:rPr b="1" lang="en">
                          <a:solidFill>
                            <a:srgbClr val="666666"/>
                          </a:solidFill>
                          <a:latin typeface="PT Sans Narrow"/>
                          <a:ea typeface="PT Sans Narrow"/>
                          <a:cs typeface="PT Sans Narrow"/>
                          <a:sym typeface="PT Sans Narrow"/>
                        </a:rPr>
                        <a:t>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79,772</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 </a:t>
                      </a:r>
                      <a:r>
                        <a:rPr b="1" lang="en">
                          <a:solidFill>
                            <a:srgbClr val="666666"/>
                          </a:solidFill>
                          <a:latin typeface="PT Sans Narrow"/>
                          <a:ea typeface="PT Sans Narrow"/>
                          <a:cs typeface="PT Sans Narrow"/>
                          <a:sym typeface="PT Sans Narrow"/>
                        </a:rPr>
                        <a:t>Negative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5528</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 </a:t>
                      </a:r>
                      <a:r>
                        <a:rPr b="1" lang="en">
                          <a:solidFill>
                            <a:srgbClr val="666666"/>
                          </a:solidFill>
                          <a:latin typeface="PT Sans Narrow"/>
                          <a:ea typeface="PT Sans Narrow"/>
                          <a:cs typeface="PT Sans Narrow"/>
                          <a:sym typeface="PT Sans Narrow"/>
                        </a:rPr>
                        <a:t>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16</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 </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Negative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127</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graphicFrame>
        <p:nvGraphicFramePr>
          <p:cNvPr id="256" name="Google Shape;256;p35"/>
          <p:cNvGraphicFramePr/>
          <p:nvPr/>
        </p:nvGraphicFramePr>
        <p:xfrm>
          <a:off x="5436800" y="1491600"/>
          <a:ext cx="3000000" cy="3000000"/>
        </p:xfrm>
        <a:graphic>
          <a:graphicData uri="http://schemas.openxmlformats.org/drawingml/2006/table">
            <a:tbl>
              <a:tblPr>
                <a:noFill/>
                <a:tableStyleId>{E004ADF5-20BF-4F88-AA03-68F4567E8638}</a:tableStyleId>
              </a:tblPr>
              <a:tblGrid>
                <a:gridCol w="699500"/>
                <a:gridCol w="763100"/>
              </a:tblGrid>
              <a:tr h="381000">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 </a:t>
                      </a:r>
                      <a:r>
                        <a:rPr b="1" lang="en">
                          <a:solidFill>
                            <a:srgbClr val="666666"/>
                          </a:solidFill>
                          <a:latin typeface="PT Sans Narrow"/>
                          <a:ea typeface="PT Sans Narrow"/>
                          <a:cs typeface="PT Sans Narrow"/>
                          <a:sym typeface="PT Sans Narrow"/>
                        </a:rPr>
                        <a:t>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85,004</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 </a:t>
                      </a:r>
                      <a:r>
                        <a:rPr b="1" lang="en">
                          <a:solidFill>
                            <a:srgbClr val="666666"/>
                          </a:solidFill>
                          <a:latin typeface="PT Sans Narrow"/>
                          <a:ea typeface="PT Sans Narrow"/>
                          <a:cs typeface="PT Sans Narrow"/>
                          <a:sym typeface="PT Sans Narrow"/>
                        </a:rPr>
                        <a:t>Negative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296</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 </a:t>
                      </a:r>
                      <a:r>
                        <a:rPr b="1" lang="en">
                          <a:solidFill>
                            <a:srgbClr val="666666"/>
                          </a:solidFill>
                          <a:latin typeface="PT Sans Narrow"/>
                          <a:ea typeface="PT Sans Narrow"/>
                          <a:cs typeface="PT Sans Narrow"/>
                          <a:sym typeface="PT Sans Narrow"/>
                        </a:rPr>
                        <a:t>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27</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Negative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116</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graphicFrame>
        <p:nvGraphicFramePr>
          <p:cNvPr id="257" name="Google Shape;257;p35"/>
          <p:cNvGraphicFramePr/>
          <p:nvPr/>
        </p:nvGraphicFramePr>
        <p:xfrm>
          <a:off x="2127425" y="1488663"/>
          <a:ext cx="3000000" cy="3000000"/>
        </p:xfrm>
        <a:graphic>
          <a:graphicData uri="http://schemas.openxmlformats.org/drawingml/2006/table">
            <a:tbl>
              <a:tblPr>
                <a:noFill/>
                <a:tableStyleId>{E004ADF5-20BF-4F88-AA03-68F4567E8638}</a:tableStyleId>
              </a:tblPr>
              <a:tblGrid>
                <a:gridCol w="800150"/>
                <a:gridCol w="788100"/>
              </a:tblGrid>
              <a:tr h="381000">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 </a:t>
                      </a:r>
                      <a:r>
                        <a:rPr b="1" lang="en">
                          <a:solidFill>
                            <a:srgbClr val="666666"/>
                          </a:solidFill>
                          <a:latin typeface="PT Sans Narrow"/>
                          <a:ea typeface="PT Sans Narrow"/>
                          <a:cs typeface="PT Sans Narrow"/>
                          <a:sym typeface="PT Sans Narrow"/>
                        </a:rPr>
                        <a:t>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85,288</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Negative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12</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 </a:t>
                      </a:r>
                      <a:r>
                        <a:rPr b="1" lang="en">
                          <a:solidFill>
                            <a:srgbClr val="666666"/>
                          </a:solidFill>
                          <a:latin typeface="PT Sans Narrow"/>
                          <a:ea typeface="PT Sans Narrow"/>
                          <a:cs typeface="PT Sans Narrow"/>
                          <a:sym typeface="PT Sans Narrow"/>
                        </a:rPr>
                        <a:t>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36</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 </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Negative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107</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graphicFrame>
        <p:nvGraphicFramePr>
          <p:cNvPr id="258" name="Google Shape;258;p35"/>
          <p:cNvGraphicFramePr/>
          <p:nvPr/>
        </p:nvGraphicFramePr>
        <p:xfrm>
          <a:off x="753450" y="1491588"/>
          <a:ext cx="3000000" cy="3000000"/>
        </p:xfrm>
        <a:graphic>
          <a:graphicData uri="http://schemas.openxmlformats.org/drawingml/2006/table">
            <a:tbl>
              <a:tblPr>
                <a:noFill/>
                <a:tableStyleId>{E004ADF5-20BF-4F88-AA03-68F4567E8638}</a:tableStyleId>
              </a:tblPr>
              <a:tblGrid>
                <a:gridCol w="608550"/>
                <a:gridCol w="668350"/>
              </a:tblGrid>
              <a:tr h="811500">
                <a:tc rowSpan="2">
                  <a:txBody>
                    <a:bodyPr>
                      <a:noAutofit/>
                    </a:bodyPr>
                    <a:lstStyle/>
                    <a:p>
                      <a:pPr indent="0" lvl="0" marL="0" marR="0" rtl="0" algn="ctr">
                        <a:lnSpc>
                          <a:spcPct val="100000"/>
                        </a:lnSpc>
                        <a:spcBef>
                          <a:spcPts val="0"/>
                        </a:spcBef>
                        <a:spcAft>
                          <a:spcPts val="0"/>
                        </a:spcAft>
                        <a:buNone/>
                      </a:pPr>
                      <a:r>
                        <a:rPr b="1" lang="en">
                          <a:solidFill>
                            <a:schemeClr val="accent1"/>
                          </a:solidFill>
                          <a:latin typeface="PT Sans Narrow"/>
                          <a:ea typeface="PT Sans Narrow"/>
                          <a:cs typeface="PT Sans Narrow"/>
                          <a:sym typeface="PT Sans Narrow"/>
                        </a:rPr>
                        <a:t>Actual</a:t>
                      </a:r>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Non</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 </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85,300</a:t>
                      </a:r>
                      <a:endParaRPr b="1">
                        <a:solidFill>
                          <a:schemeClr val="accent1"/>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691175">
                <a:tc vMerge="1"/>
                <a:tc>
                  <a:txBody>
                    <a:bodyPr>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Fraud</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143</a:t>
                      </a:r>
                      <a:endParaRPr b="1">
                        <a:solidFill>
                          <a:schemeClr val="accent1"/>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259" name="Google Shape;259;p35"/>
          <p:cNvSpPr txBox="1"/>
          <p:nvPr>
            <p:ph type="title"/>
          </p:nvPr>
        </p:nvSpPr>
        <p:spPr>
          <a:xfrm>
            <a:off x="1975025" y="1103013"/>
            <a:ext cx="1896300" cy="3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Decision Tree</a:t>
            </a:r>
            <a:endParaRPr sz="1400">
              <a:solidFill>
                <a:srgbClr val="666666"/>
              </a:solidFill>
            </a:endParaRPr>
          </a:p>
        </p:txBody>
      </p:sp>
      <p:sp>
        <p:nvSpPr>
          <p:cNvPr id="260" name="Google Shape;260;p35"/>
          <p:cNvSpPr txBox="1"/>
          <p:nvPr>
            <p:ph type="title"/>
          </p:nvPr>
        </p:nvSpPr>
        <p:spPr>
          <a:xfrm>
            <a:off x="3667800" y="985238"/>
            <a:ext cx="1896300" cy="3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Decision Tree </a:t>
            </a:r>
            <a:r>
              <a:rPr lang="en" sz="1400">
                <a:solidFill>
                  <a:srgbClr val="666666"/>
                </a:solidFill>
              </a:rPr>
              <a:t>with Changing Prior Probability</a:t>
            </a:r>
            <a:endParaRPr sz="1400">
              <a:solidFill>
                <a:srgbClr val="666666"/>
              </a:solidFill>
            </a:endParaRPr>
          </a:p>
        </p:txBody>
      </p:sp>
      <p:sp>
        <p:nvSpPr>
          <p:cNvPr id="261" name="Google Shape;261;p35"/>
          <p:cNvSpPr txBox="1"/>
          <p:nvPr>
            <p:ph type="title"/>
          </p:nvPr>
        </p:nvSpPr>
        <p:spPr>
          <a:xfrm>
            <a:off x="5259275" y="985250"/>
            <a:ext cx="18963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Decision Tree with </a:t>
            </a:r>
            <a:endParaRPr sz="1400">
              <a:solidFill>
                <a:srgbClr val="666666"/>
              </a:solidFill>
            </a:endParaRPr>
          </a:p>
          <a:p>
            <a:pPr indent="0" lvl="0" marL="0" rtl="0" algn="ctr">
              <a:spcBef>
                <a:spcPts val="0"/>
              </a:spcBef>
              <a:spcAft>
                <a:spcPts val="0"/>
              </a:spcAft>
              <a:buNone/>
            </a:pPr>
            <a:r>
              <a:rPr lang="en" sz="1400">
                <a:solidFill>
                  <a:srgbClr val="666666"/>
                </a:solidFill>
              </a:rPr>
              <a:t>Loss Matrix</a:t>
            </a:r>
            <a:endParaRPr sz="1400">
              <a:solidFill>
                <a:srgbClr val="666666"/>
              </a:solidFill>
            </a:endParaRPr>
          </a:p>
        </p:txBody>
      </p:sp>
      <p:sp>
        <p:nvSpPr>
          <p:cNvPr id="262" name="Google Shape;262;p35"/>
          <p:cNvSpPr txBox="1"/>
          <p:nvPr/>
        </p:nvSpPr>
        <p:spPr>
          <a:xfrm>
            <a:off x="222975" y="3117500"/>
            <a:ext cx="23787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Accuracy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Sensitivity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Specificity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F1</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FPR (Type I Error Rate)</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FNR (Type II Error Rate)</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Balanced Accuracy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AUC</a:t>
            </a:r>
            <a:endParaRPr b="1">
              <a:solidFill>
                <a:schemeClr val="accent1"/>
              </a:solidFill>
              <a:latin typeface="PT Sans Narrow"/>
              <a:ea typeface="PT Sans Narrow"/>
              <a:cs typeface="PT Sans Narrow"/>
              <a:sym typeface="PT Sans Narrow"/>
            </a:endParaRPr>
          </a:p>
        </p:txBody>
      </p:sp>
      <p:sp>
        <p:nvSpPr>
          <p:cNvPr id="263" name="Google Shape;263;p35"/>
          <p:cNvSpPr txBox="1"/>
          <p:nvPr/>
        </p:nvSpPr>
        <p:spPr>
          <a:xfrm>
            <a:off x="2036700" y="3117500"/>
            <a:ext cx="16791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0.748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0.252</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0.874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0.878</a:t>
            </a:r>
            <a:endParaRPr b="1">
              <a:solidFill>
                <a:srgbClr val="666666"/>
              </a:solidFill>
              <a:highlight>
                <a:srgbClr val="FF9900"/>
              </a:highlight>
              <a:latin typeface="PT Sans Narrow"/>
              <a:ea typeface="PT Sans Narrow"/>
              <a:cs typeface="PT Sans Narrow"/>
              <a:sym typeface="PT Sans Narrow"/>
            </a:endParaRPr>
          </a:p>
        </p:txBody>
      </p:sp>
      <p:sp>
        <p:nvSpPr>
          <p:cNvPr id="264" name="Google Shape;264;p35"/>
          <p:cNvSpPr txBox="1"/>
          <p:nvPr/>
        </p:nvSpPr>
        <p:spPr>
          <a:xfrm>
            <a:off x="4005375" y="3117500"/>
            <a:ext cx="11502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0.935</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0.935</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0.888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0.966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0.111</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0.065</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0.911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0.935</a:t>
            </a:r>
            <a:endParaRPr b="1">
              <a:solidFill>
                <a:srgbClr val="666666"/>
              </a:solidFill>
              <a:highlight>
                <a:srgbClr val="FF9900"/>
              </a:highlight>
              <a:latin typeface="PT Sans Narrow"/>
              <a:ea typeface="PT Sans Narrow"/>
              <a:cs typeface="PT Sans Narrow"/>
              <a:sym typeface="PT Sans Narrow"/>
            </a:endParaRPr>
          </a:p>
        </p:txBody>
      </p:sp>
      <p:sp>
        <p:nvSpPr>
          <p:cNvPr id="265" name="Google Shape;265;p35"/>
          <p:cNvSpPr txBox="1"/>
          <p:nvPr/>
        </p:nvSpPr>
        <p:spPr>
          <a:xfrm>
            <a:off x="5901275" y="3117500"/>
            <a:ext cx="7182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0.811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0.189</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0.003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0.904</a:t>
            </a:r>
            <a:endParaRPr b="1">
              <a:solidFill>
                <a:srgbClr val="666666"/>
              </a:solidFill>
              <a:highlight>
                <a:srgbClr val="FF9900"/>
              </a:highlight>
              <a:latin typeface="PT Sans Narrow"/>
              <a:ea typeface="PT Sans Narrow"/>
              <a:cs typeface="PT Sans Narrow"/>
              <a:sym typeface="PT Sans Narrow"/>
            </a:endParaRPr>
          </a:p>
        </p:txBody>
      </p:sp>
      <p:cxnSp>
        <p:nvCxnSpPr>
          <p:cNvPr id="266" name="Google Shape;266;p35"/>
          <p:cNvCxnSpPr/>
          <p:nvPr/>
        </p:nvCxnSpPr>
        <p:spPr>
          <a:xfrm>
            <a:off x="601050" y="4672575"/>
            <a:ext cx="7850100" cy="0"/>
          </a:xfrm>
          <a:prstGeom prst="straightConnector1">
            <a:avLst/>
          </a:prstGeom>
          <a:noFill/>
          <a:ln cap="flat" cmpd="sng" w="9525">
            <a:solidFill>
              <a:srgbClr val="9E9E9E"/>
            </a:solidFill>
            <a:prstDash val="solid"/>
            <a:round/>
            <a:headEnd len="med" w="med" type="none"/>
            <a:tailEnd len="med" w="med" type="none"/>
          </a:ln>
        </p:spPr>
      </p:cxnSp>
      <p:cxnSp>
        <p:nvCxnSpPr>
          <p:cNvPr id="267" name="Google Shape;267;p35"/>
          <p:cNvCxnSpPr/>
          <p:nvPr/>
        </p:nvCxnSpPr>
        <p:spPr>
          <a:xfrm>
            <a:off x="601050" y="4463467"/>
            <a:ext cx="7850100" cy="0"/>
          </a:xfrm>
          <a:prstGeom prst="straightConnector1">
            <a:avLst/>
          </a:prstGeom>
          <a:noFill/>
          <a:ln cap="flat" cmpd="sng" w="9525">
            <a:solidFill>
              <a:srgbClr val="9E9E9E"/>
            </a:solidFill>
            <a:prstDash val="solid"/>
            <a:round/>
            <a:headEnd len="med" w="med" type="none"/>
            <a:tailEnd len="med" w="med" type="none"/>
          </a:ln>
        </p:spPr>
      </p:cxnSp>
      <p:cxnSp>
        <p:nvCxnSpPr>
          <p:cNvPr id="268" name="Google Shape;268;p35"/>
          <p:cNvCxnSpPr/>
          <p:nvPr/>
        </p:nvCxnSpPr>
        <p:spPr>
          <a:xfrm>
            <a:off x="601050" y="4254358"/>
            <a:ext cx="7850100" cy="0"/>
          </a:xfrm>
          <a:prstGeom prst="straightConnector1">
            <a:avLst/>
          </a:prstGeom>
          <a:noFill/>
          <a:ln cap="flat" cmpd="sng" w="9525">
            <a:solidFill>
              <a:srgbClr val="9E9E9E"/>
            </a:solidFill>
            <a:prstDash val="solid"/>
            <a:round/>
            <a:headEnd len="med" w="med" type="none"/>
            <a:tailEnd len="med" w="med" type="none"/>
          </a:ln>
        </p:spPr>
      </p:cxnSp>
      <p:cxnSp>
        <p:nvCxnSpPr>
          <p:cNvPr id="269" name="Google Shape;269;p35"/>
          <p:cNvCxnSpPr/>
          <p:nvPr/>
        </p:nvCxnSpPr>
        <p:spPr>
          <a:xfrm>
            <a:off x="601050" y="3417925"/>
            <a:ext cx="7850100" cy="0"/>
          </a:xfrm>
          <a:prstGeom prst="straightConnector1">
            <a:avLst/>
          </a:prstGeom>
          <a:noFill/>
          <a:ln cap="flat" cmpd="sng" w="9525">
            <a:solidFill>
              <a:srgbClr val="9E9E9E"/>
            </a:solidFill>
            <a:prstDash val="solid"/>
            <a:round/>
            <a:headEnd len="med" w="med" type="none"/>
            <a:tailEnd len="med" w="med" type="none"/>
          </a:ln>
        </p:spPr>
      </p:cxnSp>
      <p:cxnSp>
        <p:nvCxnSpPr>
          <p:cNvPr id="270" name="Google Shape;270;p35"/>
          <p:cNvCxnSpPr/>
          <p:nvPr/>
        </p:nvCxnSpPr>
        <p:spPr>
          <a:xfrm>
            <a:off x="601050" y="4045250"/>
            <a:ext cx="7850100" cy="0"/>
          </a:xfrm>
          <a:prstGeom prst="straightConnector1">
            <a:avLst/>
          </a:prstGeom>
          <a:noFill/>
          <a:ln cap="flat" cmpd="sng" w="9525">
            <a:solidFill>
              <a:srgbClr val="9E9E9E"/>
            </a:solidFill>
            <a:prstDash val="solid"/>
            <a:round/>
            <a:headEnd len="med" w="med" type="none"/>
            <a:tailEnd len="med" w="med" type="none"/>
          </a:ln>
        </p:spPr>
      </p:cxnSp>
      <p:cxnSp>
        <p:nvCxnSpPr>
          <p:cNvPr id="271" name="Google Shape;271;p35"/>
          <p:cNvCxnSpPr/>
          <p:nvPr/>
        </p:nvCxnSpPr>
        <p:spPr>
          <a:xfrm>
            <a:off x="601050" y="3836142"/>
            <a:ext cx="7850100" cy="0"/>
          </a:xfrm>
          <a:prstGeom prst="straightConnector1">
            <a:avLst/>
          </a:prstGeom>
          <a:noFill/>
          <a:ln cap="flat" cmpd="sng" w="9525">
            <a:solidFill>
              <a:srgbClr val="9E9E9E"/>
            </a:solidFill>
            <a:prstDash val="solid"/>
            <a:round/>
            <a:headEnd len="med" w="med" type="none"/>
            <a:tailEnd len="med" w="med" type="none"/>
          </a:ln>
        </p:spPr>
      </p:cxnSp>
      <p:cxnSp>
        <p:nvCxnSpPr>
          <p:cNvPr id="272" name="Google Shape;272;p35"/>
          <p:cNvCxnSpPr/>
          <p:nvPr/>
        </p:nvCxnSpPr>
        <p:spPr>
          <a:xfrm>
            <a:off x="601050" y="3627033"/>
            <a:ext cx="7850100" cy="0"/>
          </a:xfrm>
          <a:prstGeom prst="straightConnector1">
            <a:avLst/>
          </a:prstGeom>
          <a:noFill/>
          <a:ln cap="flat" cmpd="sng" w="9525">
            <a:solidFill>
              <a:srgbClr val="9E9E9E"/>
            </a:solidFill>
            <a:prstDash val="solid"/>
            <a:round/>
            <a:headEnd len="med" w="med" type="none"/>
            <a:tailEnd len="med" w="med" type="none"/>
          </a:ln>
        </p:spPr>
      </p:cxnSp>
      <p:graphicFrame>
        <p:nvGraphicFramePr>
          <p:cNvPr id="273" name="Google Shape;273;p35"/>
          <p:cNvGraphicFramePr/>
          <p:nvPr/>
        </p:nvGraphicFramePr>
        <p:xfrm>
          <a:off x="6988700" y="1473675"/>
          <a:ext cx="3000000" cy="3000000"/>
        </p:xfrm>
        <a:graphic>
          <a:graphicData uri="http://schemas.openxmlformats.org/drawingml/2006/table">
            <a:tbl>
              <a:tblPr>
                <a:noFill/>
                <a:tableStyleId>{E004ADF5-20BF-4F88-AA03-68F4567E8638}</a:tableStyleId>
              </a:tblPr>
              <a:tblGrid>
                <a:gridCol w="739075"/>
                <a:gridCol w="773000"/>
              </a:tblGrid>
              <a:tr h="381000">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Positive </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85,223</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 </a:t>
                      </a:r>
                      <a:r>
                        <a:rPr b="1" lang="en">
                          <a:solidFill>
                            <a:srgbClr val="666666"/>
                          </a:solidFill>
                          <a:latin typeface="PT Sans Narrow"/>
                          <a:ea typeface="PT Sans Narrow"/>
                          <a:cs typeface="PT Sans Narrow"/>
                          <a:sym typeface="PT Sans Narrow"/>
                        </a:rPr>
                        <a:t>Negative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77</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False </a:t>
                      </a:r>
                      <a:r>
                        <a:rPr b="1" lang="en">
                          <a:solidFill>
                            <a:srgbClr val="666666"/>
                          </a:solidFill>
                          <a:latin typeface="PT Sans Narrow"/>
                          <a:ea typeface="PT Sans Narrow"/>
                          <a:cs typeface="PT Sans Narrow"/>
                          <a:sym typeface="PT Sans Narrow"/>
                        </a:rPr>
                        <a:t>Positive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32</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True</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Negative </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111</a:t>
                      </a:r>
                      <a:endParaRPr b="1">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274" name="Google Shape;274;p35"/>
          <p:cNvSpPr txBox="1"/>
          <p:nvPr>
            <p:ph type="title"/>
          </p:nvPr>
        </p:nvSpPr>
        <p:spPr>
          <a:xfrm>
            <a:off x="6771850" y="948050"/>
            <a:ext cx="1896300" cy="45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Decision Tree with </a:t>
            </a:r>
            <a:endParaRPr sz="1400">
              <a:solidFill>
                <a:srgbClr val="666666"/>
              </a:solidFill>
            </a:endParaRPr>
          </a:p>
          <a:p>
            <a:pPr indent="0" lvl="0" marL="0" rtl="0" algn="ctr">
              <a:spcBef>
                <a:spcPts val="0"/>
              </a:spcBef>
              <a:spcAft>
                <a:spcPts val="0"/>
              </a:spcAft>
              <a:buNone/>
            </a:pPr>
            <a:r>
              <a:rPr lang="en" sz="1400">
                <a:solidFill>
                  <a:srgbClr val="666666"/>
                </a:solidFill>
              </a:rPr>
              <a:t>Best Cutoff</a:t>
            </a:r>
            <a:endParaRPr sz="1400">
              <a:solidFill>
                <a:srgbClr val="666666"/>
              </a:solidFill>
            </a:endParaRPr>
          </a:p>
        </p:txBody>
      </p:sp>
      <p:sp>
        <p:nvSpPr>
          <p:cNvPr id="275" name="Google Shape;275;p35"/>
          <p:cNvSpPr txBox="1"/>
          <p:nvPr/>
        </p:nvSpPr>
        <p:spPr>
          <a:xfrm>
            <a:off x="6878050" y="3130900"/>
            <a:ext cx="16791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0.776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0.224</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0.001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0.888</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t/>
            </a:r>
            <a:endParaRPr b="1">
              <a:solidFill>
                <a:srgbClr val="666666"/>
              </a:solidFill>
              <a:latin typeface="PT Sans Narrow"/>
              <a:ea typeface="PT Sans Narrow"/>
              <a:cs typeface="PT Sans Narrow"/>
              <a:sym typeface="PT Sans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sp>
        <p:nvSpPr>
          <p:cNvPr id="281" name="Google Shape;281;p36"/>
          <p:cNvSpPr txBox="1"/>
          <p:nvPr/>
        </p:nvSpPr>
        <p:spPr>
          <a:xfrm>
            <a:off x="3563075" y="2043175"/>
            <a:ext cx="17439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Accuracy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Sensitivity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Specificity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F1</a:t>
            </a:r>
            <a:endParaRPr b="1">
              <a:solidFill>
                <a:schemeClr val="accent1"/>
              </a:solidFill>
              <a:latin typeface="PT Sans Narrow"/>
              <a:ea typeface="PT Sans Narrow"/>
              <a:cs typeface="PT Sans Narrow"/>
              <a:sym typeface="PT Sans Narrow"/>
            </a:endParaRPr>
          </a:p>
          <a:p>
            <a:pPr indent="0" lvl="0" marL="0" rtl="0" algn="l">
              <a:spcBef>
                <a:spcPts val="0"/>
              </a:spcBef>
              <a:spcAft>
                <a:spcPts val="0"/>
              </a:spcAft>
              <a:buNone/>
            </a:pPr>
            <a:r>
              <a:rPr b="1" lang="en">
                <a:solidFill>
                  <a:schemeClr val="accent1"/>
                </a:solidFill>
                <a:latin typeface="PT Sans Narrow"/>
                <a:ea typeface="PT Sans Narrow"/>
                <a:cs typeface="PT Sans Narrow"/>
                <a:sym typeface="PT Sans Narrow"/>
              </a:rPr>
              <a:t> FPR (Type I Error Rate)</a:t>
            </a:r>
            <a:endParaRPr b="1">
              <a:solidFill>
                <a:schemeClr val="accent1"/>
              </a:solidFill>
              <a:latin typeface="PT Sans Narrow"/>
              <a:ea typeface="PT Sans Narrow"/>
              <a:cs typeface="PT Sans Narrow"/>
              <a:sym typeface="PT Sans Narrow"/>
            </a:endParaRPr>
          </a:p>
          <a:p>
            <a:pPr indent="0" lvl="0" marL="0" rtl="0" algn="l">
              <a:spcBef>
                <a:spcPts val="0"/>
              </a:spcBef>
              <a:spcAft>
                <a:spcPts val="0"/>
              </a:spcAft>
              <a:buNone/>
            </a:pPr>
            <a:r>
              <a:rPr b="1" lang="en">
                <a:solidFill>
                  <a:schemeClr val="accent1"/>
                </a:solidFill>
                <a:latin typeface="PT Sans Narrow"/>
                <a:ea typeface="PT Sans Narrow"/>
                <a:cs typeface="PT Sans Narrow"/>
                <a:sym typeface="PT Sans Narrow"/>
              </a:rPr>
              <a:t>FNR (Type II Error Rate)</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Balanced Accuracy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AUC</a:t>
            </a:r>
            <a:endParaRPr b="1">
              <a:solidFill>
                <a:schemeClr val="accent1"/>
              </a:solidFill>
              <a:latin typeface="PT Sans Narrow"/>
              <a:ea typeface="PT Sans Narrow"/>
              <a:cs typeface="PT Sans Narrow"/>
              <a:sym typeface="PT Sans Narrow"/>
            </a:endParaRPr>
          </a:p>
        </p:txBody>
      </p:sp>
      <p:sp>
        <p:nvSpPr>
          <p:cNvPr id="282" name="Google Shape;282;p36"/>
          <p:cNvSpPr txBox="1"/>
          <p:nvPr/>
        </p:nvSpPr>
        <p:spPr>
          <a:xfrm>
            <a:off x="4818618" y="2043175"/>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0.748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0.252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0.874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0.878</a:t>
            </a:r>
            <a:endParaRPr b="1">
              <a:solidFill>
                <a:srgbClr val="666666"/>
              </a:solidFill>
              <a:latin typeface="PT Sans Narrow"/>
              <a:ea typeface="PT Sans Narrow"/>
              <a:cs typeface="PT Sans Narrow"/>
              <a:sym typeface="PT Sans Narrow"/>
            </a:endParaRPr>
          </a:p>
        </p:txBody>
      </p:sp>
      <p:sp>
        <p:nvSpPr>
          <p:cNvPr id="283" name="Google Shape;283;p36"/>
          <p:cNvSpPr txBox="1"/>
          <p:nvPr/>
        </p:nvSpPr>
        <p:spPr>
          <a:xfrm>
            <a:off x="6005574" y="2043175"/>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0.21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0.002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0.894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0.905</a:t>
            </a:r>
            <a:endParaRPr b="1">
              <a:solidFill>
                <a:srgbClr val="666666"/>
              </a:solidFill>
              <a:latin typeface="PT Sans Narrow"/>
              <a:ea typeface="PT Sans Narrow"/>
              <a:cs typeface="PT Sans Narrow"/>
              <a:sym typeface="PT Sans Narrow"/>
            </a:endParaRPr>
          </a:p>
        </p:txBody>
      </p:sp>
      <p:sp>
        <p:nvSpPr>
          <p:cNvPr id="284" name="Google Shape;284;p36"/>
          <p:cNvSpPr txBox="1"/>
          <p:nvPr/>
        </p:nvSpPr>
        <p:spPr>
          <a:xfrm>
            <a:off x="6989743" y="2043175"/>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0.811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0.189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0.003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0.904</a:t>
            </a:r>
            <a:endParaRPr b="1">
              <a:solidFill>
                <a:srgbClr val="666666"/>
              </a:solidFill>
              <a:latin typeface="PT Sans Narrow"/>
              <a:ea typeface="PT Sans Narrow"/>
              <a:cs typeface="PT Sans Narrow"/>
              <a:sym typeface="PT Sans Narrow"/>
            </a:endParaRPr>
          </a:p>
        </p:txBody>
      </p:sp>
      <p:cxnSp>
        <p:nvCxnSpPr>
          <p:cNvPr id="285" name="Google Shape;285;p36"/>
          <p:cNvCxnSpPr/>
          <p:nvPr/>
        </p:nvCxnSpPr>
        <p:spPr>
          <a:xfrm>
            <a:off x="3596200" y="3598250"/>
            <a:ext cx="4609500" cy="0"/>
          </a:xfrm>
          <a:prstGeom prst="straightConnector1">
            <a:avLst/>
          </a:prstGeom>
          <a:noFill/>
          <a:ln cap="flat" cmpd="sng" w="9525">
            <a:solidFill>
              <a:srgbClr val="9E9E9E"/>
            </a:solidFill>
            <a:prstDash val="solid"/>
            <a:round/>
            <a:headEnd len="med" w="med" type="none"/>
            <a:tailEnd len="med" w="med" type="none"/>
          </a:ln>
        </p:spPr>
      </p:cxnSp>
      <p:cxnSp>
        <p:nvCxnSpPr>
          <p:cNvPr id="286" name="Google Shape;286;p36"/>
          <p:cNvCxnSpPr/>
          <p:nvPr/>
        </p:nvCxnSpPr>
        <p:spPr>
          <a:xfrm>
            <a:off x="3596200" y="3389142"/>
            <a:ext cx="4609500" cy="0"/>
          </a:xfrm>
          <a:prstGeom prst="straightConnector1">
            <a:avLst/>
          </a:prstGeom>
          <a:noFill/>
          <a:ln cap="flat" cmpd="sng" w="9525">
            <a:solidFill>
              <a:srgbClr val="9E9E9E"/>
            </a:solidFill>
            <a:prstDash val="solid"/>
            <a:round/>
            <a:headEnd len="med" w="med" type="none"/>
            <a:tailEnd len="med" w="med" type="none"/>
          </a:ln>
        </p:spPr>
      </p:cxnSp>
      <p:cxnSp>
        <p:nvCxnSpPr>
          <p:cNvPr id="287" name="Google Shape;287;p36"/>
          <p:cNvCxnSpPr/>
          <p:nvPr/>
        </p:nvCxnSpPr>
        <p:spPr>
          <a:xfrm>
            <a:off x="3596200" y="3180033"/>
            <a:ext cx="4609500" cy="0"/>
          </a:xfrm>
          <a:prstGeom prst="straightConnector1">
            <a:avLst/>
          </a:prstGeom>
          <a:noFill/>
          <a:ln cap="flat" cmpd="sng" w="9525">
            <a:solidFill>
              <a:srgbClr val="9E9E9E"/>
            </a:solidFill>
            <a:prstDash val="solid"/>
            <a:round/>
            <a:headEnd len="med" w="med" type="none"/>
            <a:tailEnd len="med" w="med" type="none"/>
          </a:ln>
        </p:spPr>
      </p:cxnSp>
      <p:cxnSp>
        <p:nvCxnSpPr>
          <p:cNvPr id="288" name="Google Shape;288;p36"/>
          <p:cNvCxnSpPr/>
          <p:nvPr/>
        </p:nvCxnSpPr>
        <p:spPr>
          <a:xfrm>
            <a:off x="3596200" y="2343600"/>
            <a:ext cx="4609500" cy="0"/>
          </a:xfrm>
          <a:prstGeom prst="straightConnector1">
            <a:avLst/>
          </a:prstGeom>
          <a:noFill/>
          <a:ln cap="flat" cmpd="sng" w="9525">
            <a:solidFill>
              <a:srgbClr val="9E9E9E"/>
            </a:solidFill>
            <a:prstDash val="solid"/>
            <a:round/>
            <a:headEnd len="med" w="med" type="none"/>
            <a:tailEnd len="med" w="med" type="none"/>
          </a:ln>
        </p:spPr>
      </p:cxnSp>
      <p:cxnSp>
        <p:nvCxnSpPr>
          <p:cNvPr id="289" name="Google Shape;289;p36"/>
          <p:cNvCxnSpPr/>
          <p:nvPr/>
        </p:nvCxnSpPr>
        <p:spPr>
          <a:xfrm>
            <a:off x="3596200" y="2970925"/>
            <a:ext cx="4609500" cy="0"/>
          </a:xfrm>
          <a:prstGeom prst="straightConnector1">
            <a:avLst/>
          </a:prstGeom>
          <a:noFill/>
          <a:ln cap="flat" cmpd="sng" w="9525">
            <a:solidFill>
              <a:srgbClr val="9E9E9E"/>
            </a:solidFill>
            <a:prstDash val="solid"/>
            <a:round/>
            <a:headEnd len="med" w="med" type="none"/>
            <a:tailEnd len="med" w="med" type="none"/>
          </a:ln>
        </p:spPr>
      </p:cxnSp>
      <p:cxnSp>
        <p:nvCxnSpPr>
          <p:cNvPr id="290" name="Google Shape;290;p36"/>
          <p:cNvCxnSpPr/>
          <p:nvPr/>
        </p:nvCxnSpPr>
        <p:spPr>
          <a:xfrm>
            <a:off x="3596200" y="2761817"/>
            <a:ext cx="4609500" cy="0"/>
          </a:xfrm>
          <a:prstGeom prst="straightConnector1">
            <a:avLst/>
          </a:prstGeom>
          <a:noFill/>
          <a:ln cap="flat" cmpd="sng" w="9525">
            <a:solidFill>
              <a:srgbClr val="9E9E9E"/>
            </a:solidFill>
            <a:prstDash val="solid"/>
            <a:round/>
            <a:headEnd len="med" w="med" type="none"/>
            <a:tailEnd len="med" w="med" type="none"/>
          </a:ln>
        </p:spPr>
      </p:cxnSp>
      <p:cxnSp>
        <p:nvCxnSpPr>
          <p:cNvPr id="291" name="Google Shape;291;p36"/>
          <p:cNvCxnSpPr/>
          <p:nvPr/>
        </p:nvCxnSpPr>
        <p:spPr>
          <a:xfrm>
            <a:off x="3596200" y="2552708"/>
            <a:ext cx="4609500" cy="0"/>
          </a:xfrm>
          <a:prstGeom prst="straightConnector1">
            <a:avLst/>
          </a:prstGeom>
          <a:noFill/>
          <a:ln cap="flat" cmpd="sng" w="9525">
            <a:solidFill>
              <a:srgbClr val="9E9E9E"/>
            </a:solidFill>
            <a:prstDash val="solid"/>
            <a:round/>
            <a:headEnd len="med" w="med" type="none"/>
            <a:tailEnd len="med" w="med" type="none"/>
          </a:ln>
        </p:spPr>
      </p:cxnSp>
      <p:pic>
        <p:nvPicPr>
          <p:cNvPr id="292" name="Google Shape;292;p36"/>
          <p:cNvPicPr preferRelativeResize="0"/>
          <p:nvPr/>
        </p:nvPicPr>
        <p:blipFill>
          <a:blip r:embed="rId3">
            <a:alphaModFix/>
          </a:blip>
          <a:stretch>
            <a:fillRect/>
          </a:stretch>
        </p:blipFill>
        <p:spPr>
          <a:xfrm>
            <a:off x="424850" y="1522725"/>
            <a:ext cx="2877100" cy="2947450"/>
          </a:xfrm>
          <a:prstGeom prst="rect">
            <a:avLst/>
          </a:prstGeom>
          <a:noFill/>
          <a:ln>
            <a:noFill/>
          </a:ln>
        </p:spPr>
      </p:pic>
      <p:sp>
        <p:nvSpPr>
          <p:cNvPr id="293" name="Google Shape;293;p36"/>
          <p:cNvSpPr txBox="1"/>
          <p:nvPr>
            <p:ph type="title"/>
          </p:nvPr>
        </p:nvSpPr>
        <p:spPr>
          <a:xfrm>
            <a:off x="4707325" y="1759788"/>
            <a:ext cx="1896300" cy="3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Decision Tree</a:t>
            </a:r>
            <a:endParaRPr sz="1400">
              <a:solidFill>
                <a:srgbClr val="666666"/>
              </a:solidFill>
            </a:endParaRPr>
          </a:p>
        </p:txBody>
      </p:sp>
      <p:sp>
        <p:nvSpPr>
          <p:cNvPr id="294" name="Google Shape;294;p36"/>
          <p:cNvSpPr txBox="1"/>
          <p:nvPr>
            <p:ph type="title"/>
          </p:nvPr>
        </p:nvSpPr>
        <p:spPr>
          <a:xfrm>
            <a:off x="5776975" y="1759788"/>
            <a:ext cx="1896300" cy="3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Changing Priors</a:t>
            </a:r>
            <a:endParaRPr sz="1400">
              <a:solidFill>
                <a:srgbClr val="666666"/>
              </a:solidFill>
            </a:endParaRPr>
          </a:p>
        </p:txBody>
      </p:sp>
      <p:sp>
        <p:nvSpPr>
          <p:cNvPr id="295" name="Google Shape;295;p36"/>
          <p:cNvSpPr txBox="1"/>
          <p:nvPr>
            <p:ph type="title"/>
          </p:nvPr>
        </p:nvSpPr>
        <p:spPr>
          <a:xfrm>
            <a:off x="7369400" y="1785738"/>
            <a:ext cx="914400" cy="3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Loss Matrix</a:t>
            </a:r>
            <a:endParaRPr sz="1400">
              <a:solidFill>
                <a:srgbClr val="66666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raud Detection with </a:t>
            </a:r>
            <a:r>
              <a:rPr lang="en"/>
              <a:t>R</a:t>
            </a:r>
            <a:r>
              <a:rPr lang="en"/>
              <a:t>andom Forest</a:t>
            </a:r>
            <a:endParaRPr/>
          </a:p>
        </p:txBody>
      </p:sp>
      <p:pic>
        <p:nvPicPr>
          <p:cNvPr id="301" name="Google Shape;301;p37"/>
          <p:cNvPicPr preferRelativeResize="0"/>
          <p:nvPr/>
        </p:nvPicPr>
        <p:blipFill>
          <a:blip r:embed="rId3">
            <a:alphaModFix/>
          </a:blip>
          <a:stretch>
            <a:fillRect/>
          </a:stretch>
        </p:blipFill>
        <p:spPr>
          <a:xfrm>
            <a:off x="311700" y="1355921"/>
            <a:ext cx="4051274" cy="3207754"/>
          </a:xfrm>
          <a:prstGeom prst="rect">
            <a:avLst/>
          </a:prstGeom>
          <a:noFill/>
          <a:ln>
            <a:noFill/>
          </a:ln>
        </p:spPr>
      </p:pic>
      <p:graphicFrame>
        <p:nvGraphicFramePr>
          <p:cNvPr id="302" name="Google Shape;302;p37"/>
          <p:cNvGraphicFramePr/>
          <p:nvPr/>
        </p:nvGraphicFramePr>
        <p:xfrm>
          <a:off x="4484663" y="1265788"/>
          <a:ext cx="3000000" cy="3000000"/>
        </p:xfrm>
        <a:graphic>
          <a:graphicData uri="http://schemas.openxmlformats.org/drawingml/2006/table">
            <a:tbl>
              <a:tblPr>
                <a:noFill/>
                <a:tableStyleId>{E004ADF5-20BF-4F88-AA03-68F4567E8638}</a:tableStyleId>
              </a:tblPr>
              <a:tblGrid>
                <a:gridCol w="631550"/>
                <a:gridCol w="1114775"/>
                <a:gridCol w="1148150"/>
                <a:gridCol w="1153375"/>
              </a:tblGrid>
              <a:tr h="322500">
                <a:tc gridSpan="2" rowSpan="2">
                  <a:txBody>
                    <a:bodyPr>
                      <a:noAutofit/>
                    </a:bodyPr>
                    <a:lstStyle/>
                    <a:p>
                      <a:pPr indent="0" lvl="0" marL="0" rtl="0" algn="ctr">
                        <a:spcBef>
                          <a:spcPts val="0"/>
                        </a:spcBef>
                        <a:spcAft>
                          <a:spcPts val="0"/>
                        </a:spcAft>
                        <a:buNone/>
                      </a:pPr>
                      <a:r>
                        <a:t/>
                      </a:r>
                      <a:endParaRPr sz="12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hMerge="1"/>
                <a:tc gridSpan="2">
                  <a:txBody>
                    <a:bodyPr>
                      <a:noAutofit/>
                    </a:bodyPr>
                    <a:lstStyle/>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Predicted</a:t>
                      </a:r>
                      <a:endParaRPr sz="1200">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hMerge="1"/>
              </a:tr>
              <a:tr h="322500">
                <a:tc gridSpan="2" vMerge="1"/>
                <a:tc hMerge="1" vMerge="1"/>
                <a:tc>
                  <a:txBody>
                    <a:bodyPr>
                      <a:noAutofit/>
                    </a:bodyPr>
                    <a:lstStyle/>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Non-Fraud (0)</a:t>
                      </a:r>
                      <a:endParaRPr sz="1200">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Fraud (1)</a:t>
                      </a:r>
                      <a:endParaRPr sz="1200">
                        <a:solidFill>
                          <a:srgbClr val="FF9900"/>
                        </a:solidFill>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82900">
                <a:tc rowSpan="2">
                  <a:txBody>
                    <a:bodyPr>
                      <a:noAutofit/>
                    </a:bodyPr>
                    <a:lstStyle/>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Actual</a:t>
                      </a:r>
                      <a:endParaRPr sz="1200"/>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Non-Fraud (0)</a:t>
                      </a:r>
                      <a:endParaRPr b="1" sz="12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85,300</a:t>
                      </a:r>
                      <a:endParaRPr b="1" sz="1200">
                        <a:solidFill>
                          <a:schemeClr val="accent1"/>
                        </a:solidFill>
                        <a:latin typeface="PT Sans Narrow"/>
                        <a:ea typeface="PT Sans Narrow"/>
                        <a:cs typeface="PT Sans Narrow"/>
                        <a:sym typeface="PT Sans Narrow"/>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666666"/>
                          </a:solidFill>
                          <a:latin typeface="PT Sans Narrow"/>
                          <a:ea typeface="PT Sans Narrow"/>
                          <a:cs typeface="PT Sans Narrow"/>
                          <a:sym typeface="PT Sans Narrow"/>
                        </a:rPr>
                        <a:t>True Positive</a:t>
                      </a:r>
                      <a:endParaRPr b="1" sz="1200">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rgbClr val="666666"/>
                          </a:solidFill>
                          <a:latin typeface="PT Sans Narrow"/>
                          <a:ea typeface="PT Sans Narrow"/>
                          <a:cs typeface="PT Sans Narrow"/>
                          <a:sym typeface="PT Sans Narrow"/>
                        </a:rPr>
                        <a:t>85,296</a:t>
                      </a:r>
                      <a:endParaRPr b="1" sz="1200">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666666"/>
                          </a:solidFill>
                          <a:latin typeface="PT Sans Narrow"/>
                          <a:ea typeface="PT Sans Narrow"/>
                          <a:cs typeface="PT Sans Narrow"/>
                          <a:sym typeface="PT Sans Narrow"/>
                        </a:rPr>
                        <a:t>False Negative</a:t>
                      </a:r>
                      <a:endParaRPr b="1" sz="1200">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rgbClr val="666666"/>
                          </a:solidFill>
                          <a:latin typeface="PT Sans Narrow"/>
                          <a:ea typeface="PT Sans Narrow"/>
                          <a:cs typeface="PT Sans Narrow"/>
                          <a:sym typeface="PT Sans Narrow"/>
                        </a:rPr>
                        <a:t>4</a:t>
                      </a:r>
                      <a:endParaRPr b="1" sz="1200">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82900">
                <a:tc vMerge="1"/>
                <a:tc>
                  <a:txBody>
                    <a:bodyPr>
                      <a:noAutofit/>
                    </a:bodyPr>
                    <a:lstStyle/>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Fraud (1)</a:t>
                      </a:r>
                      <a:endParaRPr b="1" sz="12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143</a:t>
                      </a:r>
                      <a:endParaRPr b="1" sz="1200">
                        <a:solidFill>
                          <a:schemeClr val="accent1"/>
                        </a:solidFill>
                        <a:latin typeface="PT Sans Narrow"/>
                        <a:ea typeface="PT Sans Narrow"/>
                        <a:cs typeface="PT Sans Narrow"/>
                        <a:sym typeface="PT Sans Narrow"/>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666666"/>
                          </a:solidFill>
                          <a:latin typeface="PT Sans Narrow"/>
                          <a:ea typeface="PT Sans Narrow"/>
                          <a:cs typeface="PT Sans Narrow"/>
                          <a:sym typeface="PT Sans Narrow"/>
                        </a:rPr>
                        <a:t>False Positive</a:t>
                      </a:r>
                      <a:endParaRPr b="1" sz="1200">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rgbClr val="666666"/>
                          </a:solidFill>
                          <a:latin typeface="PT Sans Narrow"/>
                          <a:ea typeface="PT Sans Narrow"/>
                          <a:cs typeface="PT Sans Narrow"/>
                          <a:sym typeface="PT Sans Narrow"/>
                        </a:rPr>
                        <a:t>33</a:t>
                      </a:r>
                      <a:endParaRPr b="1" sz="1200">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666666"/>
                          </a:solidFill>
                          <a:latin typeface="PT Sans Narrow"/>
                          <a:ea typeface="PT Sans Narrow"/>
                          <a:cs typeface="PT Sans Narrow"/>
                          <a:sym typeface="PT Sans Narrow"/>
                        </a:rPr>
                        <a:t>True Negative</a:t>
                      </a:r>
                      <a:endParaRPr b="1" sz="1200">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rgbClr val="666666"/>
                          </a:solidFill>
                          <a:latin typeface="PT Sans Narrow"/>
                          <a:ea typeface="PT Sans Narrow"/>
                          <a:cs typeface="PT Sans Narrow"/>
                          <a:sym typeface="PT Sans Narrow"/>
                        </a:rPr>
                        <a:t>106</a:t>
                      </a:r>
                      <a:endParaRPr b="1" sz="1200">
                        <a:solidFill>
                          <a:srgbClr val="666666"/>
                        </a:solidFill>
                        <a:latin typeface="PT Sans Narrow"/>
                        <a:ea typeface="PT Sans Narrow"/>
                        <a:cs typeface="PT Sans Narrow"/>
                        <a:sym typeface="PT Sans Narrow"/>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303" name="Google Shape;303;p37"/>
          <p:cNvSpPr txBox="1"/>
          <p:nvPr/>
        </p:nvSpPr>
        <p:spPr>
          <a:xfrm>
            <a:off x="4634550" y="3324425"/>
            <a:ext cx="17439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Accuracy</a:t>
            </a:r>
            <a:endParaRPr b="1" sz="12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Sensitivity</a:t>
            </a:r>
            <a:endParaRPr b="1" sz="12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Specificity</a:t>
            </a:r>
            <a:endParaRPr b="1" sz="12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F1</a:t>
            </a:r>
            <a:endParaRPr b="1" sz="1200">
              <a:solidFill>
                <a:schemeClr val="accent1"/>
              </a:solidFill>
              <a:latin typeface="PT Sans Narrow"/>
              <a:ea typeface="PT Sans Narrow"/>
              <a:cs typeface="PT Sans Narrow"/>
              <a:sym typeface="PT Sans Narrow"/>
            </a:endParaRPr>
          </a:p>
          <a:p>
            <a:pPr indent="0" lvl="0" marL="0" rtl="0" algn="l">
              <a:spcBef>
                <a:spcPts val="0"/>
              </a:spcBef>
              <a:spcAft>
                <a:spcPts val="0"/>
              </a:spcAft>
              <a:buNone/>
            </a:pPr>
            <a:r>
              <a:rPr b="1" lang="en" sz="1200">
                <a:solidFill>
                  <a:schemeClr val="accent1"/>
                </a:solidFill>
                <a:latin typeface="PT Sans Narrow"/>
                <a:ea typeface="PT Sans Narrow"/>
                <a:cs typeface="PT Sans Narrow"/>
                <a:sym typeface="PT Sans Narrow"/>
              </a:rPr>
              <a:t> FPR (Type I Error Rate)</a:t>
            </a:r>
            <a:endParaRPr b="1" sz="1200">
              <a:solidFill>
                <a:schemeClr val="accent1"/>
              </a:solidFill>
              <a:latin typeface="PT Sans Narrow"/>
              <a:ea typeface="PT Sans Narrow"/>
              <a:cs typeface="PT Sans Narrow"/>
              <a:sym typeface="PT Sans Narrow"/>
            </a:endParaRPr>
          </a:p>
          <a:p>
            <a:pPr indent="0" lvl="0" marL="0" rtl="0" algn="l">
              <a:spcBef>
                <a:spcPts val="0"/>
              </a:spcBef>
              <a:spcAft>
                <a:spcPts val="0"/>
              </a:spcAft>
              <a:buNone/>
            </a:pPr>
            <a:r>
              <a:rPr b="1" lang="en" sz="1200">
                <a:solidFill>
                  <a:schemeClr val="accent1"/>
                </a:solidFill>
                <a:latin typeface="PT Sans Narrow"/>
                <a:ea typeface="PT Sans Narrow"/>
                <a:cs typeface="PT Sans Narrow"/>
                <a:sym typeface="PT Sans Narrow"/>
              </a:rPr>
              <a:t>FNR (Type II Error Rate)</a:t>
            </a:r>
            <a:endParaRPr b="1" sz="12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Balanced Accuracy</a:t>
            </a:r>
            <a:endParaRPr b="1" sz="1200">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sz="1200">
                <a:solidFill>
                  <a:schemeClr val="accent1"/>
                </a:solidFill>
                <a:latin typeface="PT Sans Narrow"/>
                <a:ea typeface="PT Sans Narrow"/>
                <a:cs typeface="PT Sans Narrow"/>
                <a:sym typeface="PT Sans Narrow"/>
              </a:rPr>
              <a:t>AUC</a:t>
            </a:r>
            <a:endParaRPr b="1" sz="1200">
              <a:solidFill>
                <a:schemeClr val="accent1"/>
              </a:solidFill>
              <a:latin typeface="PT Sans Narrow"/>
              <a:ea typeface="PT Sans Narrow"/>
              <a:cs typeface="PT Sans Narrow"/>
              <a:sym typeface="PT Sans Narrow"/>
            </a:endParaRPr>
          </a:p>
        </p:txBody>
      </p:sp>
      <p:sp>
        <p:nvSpPr>
          <p:cNvPr id="304" name="Google Shape;304;p37"/>
          <p:cNvSpPr txBox="1"/>
          <p:nvPr/>
        </p:nvSpPr>
        <p:spPr>
          <a:xfrm>
            <a:off x="5890093" y="3324425"/>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0.999</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1</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0.748</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1</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highlight>
                  <a:srgbClr val="FF9900"/>
                </a:highlight>
                <a:latin typeface="PT Sans Narrow"/>
                <a:ea typeface="PT Sans Narrow"/>
                <a:cs typeface="PT Sans Narrow"/>
                <a:sym typeface="PT Sans Narrow"/>
              </a:rPr>
              <a:t>0.252</a:t>
            </a:r>
            <a:endParaRPr b="1" sz="1200">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0</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0.874</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highlight>
                  <a:srgbClr val="FF9900"/>
                </a:highlight>
                <a:latin typeface="PT Sans Narrow"/>
                <a:ea typeface="PT Sans Narrow"/>
                <a:cs typeface="PT Sans Narrow"/>
                <a:sym typeface="PT Sans Narrow"/>
              </a:rPr>
              <a:t>0.878</a:t>
            </a:r>
            <a:endParaRPr b="1" sz="1200">
              <a:solidFill>
                <a:srgbClr val="666666"/>
              </a:solidFill>
              <a:highlight>
                <a:srgbClr val="FF9900"/>
              </a:highlight>
              <a:latin typeface="PT Sans Narrow"/>
              <a:ea typeface="PT Sans Narrow"/>
              <a:cs typeface="PT Sans Narrow"/>
              <a:sym typeface="PT Sans Narrow"/>
            </a:endParaRPr>
          </a:p>
        </p:txBody>
      </p:sp>
      <p:sp>
        <p:nvSpPr>
          <p:cNvPr id="305" name="Google Shape;305;p37"/>
          <p:cNvSpPr txBox="1"/>
          <p:nvPr/>
        </p:nvSpPr>
        <p:spPr>
          <a:xfrm>
            <a:off x="7077049" y="3324425"/>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1</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1</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0.763</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1</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highlight>
                  <a:srgbClr val="FF9900"/>
                </a:highlight>
                <a:latin typeface="PT Sans Narrow"/>
                <a:ea typeface="PT Sans Narrow"/>
                <a:cs typeface="PT Sans Narrow"/>
                <a:sym typeface="PT Sans Narrow"/>
              </a:rPr>
              <a:t>0.237</a:t>
            </a:r>
            <a:endParaRPr b="1" sz="1200">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0</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latin typeface="PT Sans Narrow"/>
                <a:ea typeface="PT Sans Narrow"/>
                <a:cs typeface="PT Sans Narrow"/>
                <a:sym typeface="PT Sans Narrow"/>
              </a:rPr>
              <a:t>0.881</a:t>
            </a:r>
            <a:endParaRPr b="1" sz="1200">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sz="1200">
                <a:solidFill>
                  <a:srgbClr val="666666"/>
                </a:solidFill>
                <a:highlight>
                  <a:srgbClr val="FF9900"/>
                </a:highlight>
                <a:latin typeface="PT Sans Narrow"/>
                <a:ea typeface="PT Sans Narrow"/>
                <a:cs typeface="PT Sans Narrow"/>
                <a:sym typeface="PT Sans Narrow"/>
              </a:rPr>
              <a:t>0.928</a:t>
            </a:r>
            <a:endParaRPr b="1" sz="1200">
              <a:solidFill>
                <a:srgbClr val="666666"/>
              </a:solidFill>
              <a:highlight>
                <a:srgbClr val="FF9900"/>
              </a:highlight>
              <a:latin typeface="PT Sans Narrow"/>
              <a:ea typeface="PT Sans Narrow"/>
              <a:cs typeface="PT Sans Narrow"/>
              <a:sym typeface="PT Sans Narrow"/>
            </a:endParaRPr>
          </a:p>
        </p:txBody>
      </p:sp>
      <p:cxnSp>
        <p:nvCxnSpPr>
          <p:cNvPr id="306" name="Google Shape;306;p37"/>
          <p:cNvCxnSpPr/>
          <p:nvPr/>
        </p:nvCxnSpPr>
        <p:spPr>
          <a:xfrm>
            <a:off x="4727750" y="4879500"/>
            <a:ext cx="3775500" cy="0"/>
          </a:xfrm>
          <a:prstGeom prst="straightConnector1">
            <a:avLst/>
          </a:prstGeom>
          <a:noFill/>
          <a:ln cap="flat" cmpd="sng" w="9525">
            <a:solidFill>
              <a:srgbClr val="9E9E9E"/>
            </a:solidFill>
            <a:prstDash val="solid"/>
            <a:round/>
            <a:headEnd len="med" w="med" type="none"/>
            <a:tailEnd len="med" w="med" type="none"/>
          </a:ln>
        </p:spPr>
      </p:cxnSp>
      <p:cxnSp>
        <p:nvCxnSpPr>
          <p:cNvPr id="307" name="Google Shape;307;p37"/>
          <p:cNvCxnSpPr/>
          <p:nvPr/>
        </p:nvCxnSpPr>
        <p:spPr>
          <a:xfrm>
            <a:off x="4727750" y="4692325"/>
            <a:ext cx="3775500" cy="0"/>
          </a:xfrm>
          <a:prstGeom prst="straightConnector1">
            <a:avLst/>
          </a:prstGeom>
          <a:noFill/>
          <a:ln cap="flat" cmpd="sng" w="9525">
            <a:solidFill>
              <a:srgbClr val="9E9E9E"/>
            </a:solidFill>
            <a:prstDash val="solid"/>
            <a:round/>
            <a:headEnd len="med" w="med" type="none"/>
            <a:tailEnd len="med" w="med" type="none"/>
          </a:ln>
        </p:spPr>
      </p:cxnSp>
      <p:cxnSp>
        <p:nvCxnSpPr>
          <p:cNvPr id="308" name="Google Shape;308;p37"/>
          <p:cNvCxnSpPr/>
          <p:nvPr/>
        </p:nvCxnSpPr>
        <p:spPr>
          <a:xfrm>
            <a:off x="4727750" y="4505150"/>
            <a:ext cx="3775500" cy="0"/>
          </a:xfrm>
          <a:prstGeom prst="straightConnector1">
            <a:avLst/>
          </a:prstGeom>
          <a:noFill/>
          <a:ln cap="flat" cmpd="sng" w="9525">
            <a:solidFill>
              <a:srgbClr val="9E9E9E"/>
            </a:solidFill>
            <a:prstDash val="solid"/>
            <a:round/>
            <a:headEnd len="med" w="med" type="none"/>
            <a:tailEnd len="med" w="med" type="none"/>
          </a:ln>
        </p:spPr>
      </p:cxnSp>
      <p:cxnSp>
        <p:nvCxnSpPr>
          <p:cNvPr id="309" name="Google Shape;309;p37"/>
          <p:cNvCxnSpPr/>
          <p:nvPr/>
        </p:nvCxnSpPr>
        <p:spPr>
          <a:xfrm>
            <a:off x="4727750" y="3756450"/>
            <a:ext cx="3775500" cy="0"/>
          </a:xfrm>
          <a:prstGeom prst="straightConnector1">
            <a:avLst/>
          </a:prstGeom>
          <a:noFill/>
          <a:ln cap="flat" cmpd="sng" w="9525">
            <a:solidFill>
              <a:srgbClr val="9E9E9E"/>
            </a:solidFill>
            <a:prstDash val="solid"/>
            <a:round/>
            <a:headEnd len="med" w="med" type="none"/>
            <a:tailEnd len="med" w="med" type="none"/>
          </a:ln>
        </p:spPr>
      </p:cxnSp>
      <p:cxnSp>
        <p:nvCxnSpPr>
          <p:cNvPr id="310" name="Google Shape;310;p37"/>
          <p:cNvCxnSpPr/>
          <p:nvPr/>
        </p:nvCxnSpPr>
        <p:spPr>
          <a:xfrm>
            <a:off x="4727750" y="4317975"/>
            <a:ext cx="3775500" cy="0"/>
          </a:xfrm>
          <a:prstGeom prst="straightConnector1">
            <a:avLst/>
          </a:prstGeom>
          <a:noFill/>
          <a:ln cap="flat" cmpd="sng" w="9525">
            <a:solidFill>
              <a:srgbClr val="9E9E9E"/>
            </a:solidFill>
            <a:prstDash val="solid"/>
            <a:round/>
            <a:headEnd len="med" w="med" type="none"/>
            <a:tailEnd len="med" w="med" type="none"/>
          </a:ln>
        </p:spPr>
      </p:cxnSp>
      <p:cxnSp>
        <p:nvCxnSpPr>
          <p:cNvPr id="311" name="Google Shape;311;p37"/>
          <p:cNvCxnSpPr/>
          <p:nvPr/>
        </p:nvCxnSpPr>
        <p:spPr>
          <a:xfrm>
            <a:off x="4727750" y="4130800"/>
            <a:ext cx="3775500" cy="0"/>
          </a:xfrm>
          <a:prstGeom prst="straightConnector1">
            <a:avLst/>
          </a:prstGeom>
          <a:noFill/>
          <a:ln cap="flat" cmpd="sng" w="9525">
            <a:solidFill>
              <a:srgbClr val="9E9E9E"/>
            </a:solidFill>
            <a:prstDash val="solid"/>
            <a:round/>
            <a:headEnd len="med" w="med" type="none"/>
            <a:tailEnd len="med" w="med" type="none"/>
          </a:ln>
        </p:spPr>
      </p:cxnSp>
      <p:cxnSp>
        <p:nvCxnSpPr>
          <p:cNvPr id="312" name="Google Shape;312;p37"/>
          <p:cNvCxnSpPr/>
          <p:nvPr/>
        </p:nvCxnSpPr>
        <p:spPr>
          <a:xfrm>
            <a:off x="4727750" y="3943625"/>
            <a:ext cx="3775500" cy="0"/>
          </a:xfrm>
          <a:prstGeom prst="straightConnector1">
            <a:avLst/>
          </a:prstGeom>
          <a:noFill/>
          <a:ln cap="flat" cmpd="sng" w="9525">
            <a:solidFill>
              <a:srgbClr val="9E9E9E"/>
            </a:solidFill>
            <a:prstDash val="solid"/>
            <a:round/>
            <a:headEnd len="med" w="med" type="none"/>
            <a:tailEnd len="med" w="med" type="none"/>
          </a:ln>
        </p:spPr>
      </p:cxnSp>
      <p:sp>
        <p:nvSpPr>
          <p:cNvPr id="313" name="Google Shape;313;p37"/>
          <p:cNvSpPr txBox="1"/>
          <p:nvPr>
            <p:ph type="title"/>
          </p:nvPr>
        </p:nvSpPr>
        <p:spPr>
          <a:xfrm>
            <a:off x="5778800" y="3117238"/>
            <a:ext cx="1896300" cy="3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Decision Tree</a:t>
            </a:r>
            <a:endParaRPr sz="1200">
              <a:solidFill>
                <a:srgbClr val="666666"/>
              </a:solidFill>
            </a:endParaRPr>
          </a:p>
        </p:txBody>
      </p:sp>
      <p:sp>
        <p:nvSpPr>
          <p:cNvPr id="314" name="Google Shape;314;p37"/>
          <p:cNvSpPr txBox="1"/>
          <p:nvPr>
            <p:ph type="title"/>
          </p:nvPr>
        </p:nvSpPr>
        <p:spPr>
          <a:xfrm>
            <a:off x="6848450" y="3117238"/>
            <a:ext cx="1896300" cy="3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Random Forest</a:t>
            </a:r>
            <a:endParaRPr sz="1200">
              <a:solidFill>
                <a:srgbClr val="666666"/>
              </a:solidFill>
            </a:endParaRPr>
          </a:p>
        </p:txBody>
      </p:sp>
      <p:cxnSp>
        <p:nvCxnSpPr>
          <p:cNvPr id="315" name="Google Shape;315;p37"/>
          <p:cNvCxnSpPr/>
          <p:nvPr/>
        </p:nvCxnSpPr>
        <p:spPr>
          <a:xfrm>
            <a:off x="4727750" y="3569275"/>
            <a:ext cx="3775500" cy="0"/>
          </a:xfrm>
          <a:prstGeom prst="straightConnector1">
            <a:avLst/>
          </a:prstGeom>
          <a:noFill/>
          <a:ln cap="flat" cmpd="sng" w="9525">
            <a:solidFill>
              <a:srgbClr val="9E9E9E"/>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8"/>
          <p:cNvSpPr txBox="1"/>
          <p:nvPr>
            <p:ph idx="1" type="body"/>
          </p:nvPr>
        </p:nvSpPr>
        <p:spPr>
          <a:xfrm>
            <a:off x="149700" y="3576248"/>
            <a:ext cx="4053300" cy="61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Arial"/>
              <a:buChar char="●"/>
            </a:pPr>
            <a:r>
              <a:rPr lang="en" sz="1400">
                <a:solidFill>
                  <a:srgbClr val="666666"/>
                </a:solidFill>
                <a:latin typeface="Arial"/>
                <a:ea typeface="Arial"/>
                <a:cs typeface="Arial"/>
                <a:sym typeface="Arial"/>
              </a:rPr>
              <a:t>Changing class size representation in stratified random sample</a:t>
            </a:r>
            <a:endParaRPr/>
          </a:p>
        </p:txBody>
      </p:sp>
      <p:sp>
        <p:nvSpPr>
          <p:cNvPr id="321" name="Google Shape;321;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Manipulating Imbalanced Data in Random Forest</a:t>
            </a:r>
            <a:endParaRPr>
              <a:solidFill>
                <a:srgbClr val="EF6C00"/>
              </a:solidFill>
              <a:latin typeface="Arial"/>
              <a:ea typeface="Arial"/>
              <a:cs typeface="Arial"/>
              <a:sym typeface="Arial"/>
            </a:endParaRPr>
          </a:p>
        </p:txBody>
      </p:sp>
      <p:pic>
        <p:nvPicPr>
          <p:cNvPr id="322" name="Google Shape;322;p38"/>
          <p:cNvPicPr preferRelativeResize="0"/>
          <p:nvPr/>
        </p:nvPicPr>
        <p:blipFill>
          <a:blip r:embed="rId3">
            <a:alphaModFix/>
          </a:blip>
          <a:stretch>
            <a:fillRect/>
          </a:stretch>
        </p:blipFill>
        <p:spPr>
          <a:xfrm>
            <a:off x="4376087" y="2091101"/>
            <a:ext cx="4361934" cy="402000"/>
          </a:xfrm>
          <a:prstGeom prst="rect">
            <a:avLst/>
          </a:prstGeom>
          <a:noFill/>
          <a:ln>
            <a:noFill/>
          </a:ln>
        </p:spPr>
      </p:pic>
      <p:pic>
        <p:nvPicPr>
          <p:cNvPr id="323" name="Google Shape;323;p38"/>
          <p:cNvPicPr preferRelativeResize="0"/>
          <p:nvPr/>
        </p:nvPicPr>
        <p:blipFill>
          <a:blip r:embed="rId4">
            <a:alphaModFix/>
          </a:blip>
          <a:stretch>
            <a:fillRect/>
          </a:stretch>
        </p:blipFill>
        <p:spPr>
          <a:xfrm>
            <a:off x="4376087" y="1208888"/>
            <a:ext cx="4329701" cy="444750"/>
          </a:xfrm>
          <a:prstGeom prst="rect">
            <a:avLst/>
          </a:prstGeom>
          <a:noFill/>
          <a:ln>
            <a:noFill/>
          </a:ln>
        </p:spPr>
      </p:pic>
      <p:pic>
        <p:nvPicPr>
          <p:cNvPr id="324" name="Google Shape;324;p38"/>
          <p:cNvPicPr preferRelativeResize="0"/>
          <p:nvPr/>
        </p:nvPicPr>
        <p:blipFill>
          <a:blip r:embed="rId5">
            <a:alphaModFix/>
          </a:blip>
          <a:stretch>
            <a:fillRect/>
          </a:stretch>
        </p:blipFill>
        <p:spPr>
          <a:xfrm>
            <a:off x="4376087" y="3883500"/>
            <a:ext cx="4324072" cy="376588"/>
          </a:xfrm>
          <a:prstGeom prst="rect">
            <a:avLst/>
          </a:prstGeom>
          <a:noFill/>
          <a:ln>
            <a:noFill/>
          </a:ln>
        </p:spPr>
      </p:pic>
      <p:sp>
        <p:nvSpPr>
          <p:cNvPr id="325" name="Google Shape;325;p38"/>
          <p:cNvSpPr txBox="1"/>
          <p:nvPr>
            <p:ph idx="1" type="body"/>
          </p:nvPr>
        </p:nvSpPr>
        <p:spPr>
          <a:xfrm>
            <a:off x="176175" y="1912953"/>
            <a:ext cx="4053300" cy="52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Arial"/>
              <a:buChar char="●"/>
            </a:pPr>
            <a:r>
              <a:rPr lang="en" sz="1400">
                <a:solidFill>
                  <a:srgbClr val="666666"/>
                </a:solidFill>
                <a:latin typeface="Arial"/>
                <a:ea typeface="Arial"/>
                <a:cs typeface="Arial"/>
                <a:sym typeface="Arial"/>
              </a:rPr>
              <a:t>Applying loss matrix to tree split</a:t>
            </a:r>
            <a:endParaRPr/>
          </a:p>
        </p:txBody>
      </p:sp>
      <p:sp>
        <p:nvSpPr>
          <p:cNvPr id="326" name="Google Shape;326;p38"/>
          <p:cNvSpPr txBox="1"/>
          <p:nvPr>
            <p:ph idx="1" type="body"/>
          </p:nvPr>
        </p:nvSpPr>
        <p:spPr>
          <a:xfrm>
            <a:off x="176175" y="1286817"/>
            <a:ext cx="4053300" cy="44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Arial"/>
              <a:buChar char="●"/>
            </a:pPr>
            <a:r>
              <a:rPr lang="en" sz="1400">
                <a:solidFill>
                  <a:srgbClr val="666666"/>
                </a:solidFill>
                <a:latin typeface="Arial"/>
                <a:ea typeface="Arial"/>
                <a:cs typeface="Arial"/>
                <a:sym typeface="Arial"/>
              </a:rPr>
              <a:t>Changing priors</a:t>
            </a:r>
            <a:endParaRPr/>
          </a:p>
        </p:txBody>
      </p:sp>
      <p:sp>
        <p:nvSpPr>
          <p:cNvPr id="327" name="Google Shape;327;p38"/>
          <p:cNvSpPr/>
          <p:nvPr/>
        </p:nvSpPr>
        <p:spPr>
          <a:xfrm>
            <a:off x="3865200" y="1379963"/>
            <a:ext cx="278400" cy="10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a:off x="3865200" y="2072463"/>
            <a:ext cx="278400" cy="10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3865200" y="3780900"/>
            <a:ext cx="278400" cy="10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1" type="body"/>
          </p:nvPr>
        </p:nvSpPr>
        <p:spPr>
          <a:xfrm>
            <a:off x="176175" y="2617375"/>
            <a:ext cx="3967500" cy="44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Arial"/>
              <a:buChar char="●"/>
            </a:pPr>
            <a:r>
              <a:rPr lang="en" sz="1400">
                <a:solidFill>
                  <a:srgbClr val="666666"/>
                </a:solidFill>
                <a:latin typeface="Arial"/>
                <a:ea typeface="Arial"/>
                <a:cs typeface="Arial"/>
                <a:sym typeface="Arial"/>
              </a:rPr>
              <a:t>Applying loss matrix to tune threshold</a:t>
            </a:r>
            <a:endParaRPr/>
          </a:p>
        </p:txBody>
      </p:sp>
      <p:pic>
        <p:nvPicPr>
          <p:cNvPr id="331" name="Google Shape;331;p38"/>
          <p:cNvPicPr preferRelativeResize="0"/>
          <p:nvPr/>
        </p:nvPicPr>
        <p:blipFill>
          <a:blip r:embed="rId6">
            <a:alphaModFix/>
          </a:blip>
          <a:stretch>
            <a:fillRect/>
          </a:stretch>
        </p:blipFill>
        <p:spPr>
          <a:xfrm>
            <a:off x="4376075" y="2723525"/>
            <a:ext cx="4224727" cy="853700"/>
          </a:xfrm>
          <a:prstGeom prst="rect">
            <a:avLst/>
          </a:prstGeom>
          <a:noFill/>
          <a:ln>
            <a:noFill/>
          </a:ln>
        </p:spPr>
      </p:pic>
      <p:sp>
        <p:nvSpPr>
          <p:cNvPr id="332" name="Google Shape;332;p38"/>
          <p:cNvSpPr/>
          <p:nvPr/>
        </p:nvSpPr>
        <p:spPr>
          <a:xfrm>
            <a:off x="3865200" y="2866500"/>
            <a:ext cx="278400" cy="10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sp>
        <p:nvSpPr>
          <p:cNvPr id="338" name="Google Shape;338;p39"/>
          <p:cNvSpPr txBox="1"/>
          <p:nvPr/>
        </p:nvSpPr>
        <p:spPr>
          <a:xfrm>
            <a:off x="3255500" y="2175450"/>
            <a:ext cx="1896300" cy="49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Accuracy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Sensitivity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Specificity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F1</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 FPR (Type I Error Rate)</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FNR (Type II Error Rate)</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Balanced Accuracy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AUC</a:t>
            </a:r>
            <a:endParaRPr b="1">
              <a:solidFill>
                <a:srgbClr val="EF6C00"/>
              </a:solidFill>
              <a:latin typeface="PT Sans Narrow"/>
              <a:ea typeface="PT Sans Narrow"/>
              <a:cs typeface="PT Sans Narrow"/>
              <a:sym typeface="PT Sans Narrow"/>
            </a:endParaRPr>
          </a:p>
        </p:txBody>
      </p:sp>
      <p:sp>
        <p:nvSpPr>
          <p:cNvPr id="339" name="Google Shape;339;p39"/>
          <p:cNvSpPr txBox="1"/>
          <p:nvPr/>
        </p:nvSpPr>
        <p:spPr>
          <a:xfrm>
            <a:off x="4623848" y="2175450"/>
            <a:ext cx="11799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0.748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0.252</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0.874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0.928</a:t>
            </a:r>
            <a:endParaRPr b="1">
              <a:solidFill>
                <a:srgbClr val="666666"/>
              </a:solidFill>
              <a:highlight>
                <a:srgbClr val="FF9900"/>
              </a:highlight>
              <a:latin typeface="PT Sans Narrow"/>
              <a:ea typeface="PT Sans Narrow"/>
              <a:cs typeface="PT Sans Narrow"/>
              <a:sym typeface="PT Sans Narrow"/>
            </a:endParaRPr>
          </a:p>
        </p:txBody>
      </p:sp>
      <p:sp>
        <p:nvSpPr>
          <p:cNvPr id="340" name="Google Shape;340;p39"/>
          <p:cNvSpPr txBox="1"/>
          <p:nvPr/>
        </p:nvSpPr>
        <p:spPr>
          <a:xfrm>
            <a:off x="5460100" y="2175450"/>
            <a:ext cx="10734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0.839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0.161</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0.017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0.911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0.9678</a:t>
            </a:r>
            <a:endParaRPr b="1">
              <a:solidFill>
                <a:srgbClr val="666666"/>
              </a:solidFill>
              <a:highlight>
                <a:srgbClr val="FF9900"/>
              </a:highlight>
              <a:latin typeface="PT Sans Narrow"/>
              <a:ea typeface="PT Sans Narrow"/>
              <a:cs typeface="PT Sans Narrow"/>
              <a:sym typeface="PT Sans Narrow"/>
            </a:endParaRPr>
          </a:p>
        </p:txBody>
      </p:sp>
      <p:sp>
        <p:nvSpPr>
          <p:cNvPr id="341" name="Google Shape;341;p39"/>
          <p:cNvSpPr txBox="1"/>
          <p:nvPr/>
        </p:nvSpPr>
        <p:spPr>
          <a:xfrm>
            <a:off x="6253148" y="2175461"/>
            <a:ext cx="11799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0.977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0.977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0.881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0.119</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0.023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0.929</a:t>
            </a:r>
            <a:endParaRPr b="1">
              <a:solidFill>
                <a:srgbClr val="666666"/>
              </a:solidFill>
              <a:latin typeface="PT Sans Narrow"/>
              <a:ea typeface="PT Sans Narrow"/>
              <a:cs typeface="PT Sans Narrow"/>
              <a:sym typeface="PT Sans Narrow"/>
            </a:endParaRPr>
          </a:p>
        </p:txBody>
      </p:sp>
      <p:cxnSp>
        <p:nvCxnSpPr>
          <p:cNvPr id="342" name="Google Shape;342;p39"/>
          <p:cNvCxnSpPr/>
          <p:nvPr/>
        </p:nvCxnSpPr>
        <p:spPr>
          <a:xfrm>
            <a:off x="3407550" y="3730525"/>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343" name="Google Shape;343;p39"/>
          <p:cNvCxnSpPr/>
          <p:nvPr/>
        </p:nvCxnSpPr>
        <p:spPr>
          <a:xfrm>
            <a:off x="3407550" y="3521963"/>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344" name="Google Shape;344;p39"/>
          <p:cNvCxnSpPr/>
          <p:nvPr/>
        </p:nvCxnSpPr>
        <p:spPr>
          <a:xfrm>
            <a:off x="3407550" y="3313400"/>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345" name="Google Shape;345;p39"/>
          <p:cNvCxnSpPr/>
          <p:nvPr/>
        </p:nvCxnSpPr>
        <p:spPr>
          <a:xfrm>
            <a:off x="3407550" y="2479150"/>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346" name="Google Shape;346;p39"/>
          <p:cNvCxnSpPr/>
          <p:nvPr/>
        </p:nvCxnSpPr>
        <p:spPr>
          <a:xfrm>
            <a:off x="3407550" y="3104838"/>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347" name="Google Shape;347;p39"/>
          <p:cNvCxnSpPr/>
          <p:nvPr/>
        </p:nvCxnSpPr>
        <p:spPr>
          <a:xfrm>
            <a:off x="3407550" y="2896275"/>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348" name="Google Shape;348;p39"/>
          <p:cNvCxnSpPr/>
          <p:nvPr/>
        </p:nvCxnSpPr>
        <p:spPr>
          <a:xfrm>
            <a:off x="3407550" y="2687712"/>
            <a:ext cx="5348700" cy="0"/>
          </a:xfrm>
          <a:prstGeom prst="straightConnector1">
            <a:avLst/>
          </a:prstGeom>
          <a:noFill/>
          <a:ln cap="flat" cmpd="sng" w="9525">
            <a:solidFill>
              <a:srgbClr val="9E9E9E"/>
            </a:solidFill>
            <a:prstDash val="solid"/>
            <a:round/>
            <a:headEnd len="med" w="med" type="none"/>
            <a:tailEnd len="med" w="med" type="none"/>
          </a:ln>
        </p:spPr>
      </p:cxnSp>
      <p:sp>
        <p:nvSpPr>
          <p:cNvPr id="349" name="Google Shape;349;p39"/>
          <p:cNvSpPr txBox="1"/>
          <p:nvPr>
            <p:ph type="title"/>
          </p:nvPr>
        </p:nvSpPr>
        <p:spPr>
          <a:xfrm>
            <a:off x="6372513" y="1859325"/>
            <a:ext cx="911400" cy="3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Changing</a:t>
            </a:r>
            <a:endParaRPr sz="1400">
              <a:solidFill>
                <a:srgbClr val="666666"/>
              </a:solidFill>
            </a:endParaRPr>
          </a:p>
          <a:p>
            <a:pPr indent="0" lvl="0" marL="0" rtl="0" algn="ctr">
              <a:spcBef>
                <a:spcPts val="0"/>
              </a:spcBef>
              <a:spcAft>
                <a:spcPts val="0"/>
              </a:spcAft>
              <a:buNone/>
            </a:pPr>
            <a:r>
              <a:rPr lang="en" sz="1400">
                <a:solidFill>
                  <a:srgbClr val="666666"/>
                </a:solidFill>
              </a:rPr>
              <a:t>Cutoff</a:t>
            </a:r>
            <a:endParaRPr sz="1400">
              <a:solidFill>
                <a:srgbClr val="666666"/>
              </a:solidFill>
            </a:endParaRPr>
          </a:p>
        </p:txBody>
      </p:sp>
      <p:sp>
        <p:nvSpPr>
          <p:cNvPr id="350" name="Google Shape;350;p39"/>
          <p:cNvSpPr txBox="1"/>
          <p:nvPr>
            <p:ph type="title"/>
          </p:nvPr>
        </p:nvSpPr>
        <p:spPr>
          <a:xfrm>
            <a:off x="4697716" y="1842775"/>
            <a:ext cx="10452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Radom</a:t>
            </a:r>
            <a:endParaRPr sz="1400">
              <a:solidFill>
                <a:srgbClr val="666666"/>
              </a:solidFill>
            </a:endParaRPr>
          </a:p>
          <a:p>
            <a:pPr indent="0" lvl="0" marL="0" rtl="0" algn="ctr">
              <a:spcBef>
                <a:spcPts val="0"/>
              </a:spcBef>
              <a:spcAft>
                <a:spcPts val="0"/>
              </a:spcAft>
              <a:buNone/>
            </a:pPr>
            <a:r>
              <a:rPr lang="en" sz="1400">
                <a:solidFill>
                  <a:srgbClr val="666666"/>
                </a:solidFill>
              </a:rPr>
              <a:t>Forest</a:t>
            </a:r>
            <a:endParaRPr sz="1400">
              <a:solidFill>
                <a:srgbClr val="666666"/>
              </a:solidFill>
            </a:endParaRPr>
          </a:p>
        </p:txBody>
      </p:sp>
      <p:sp>
        <p:nvSpPr>
          <p:cNvPr id="351" name="Google Shape;351;p39"/>
          <p:cNvSpPr txBox="1"/>
          <p:nvPr>
            <p:ph type="title"/>
          </p:nvPr>
        </p:nvSpPr>
        <p:spPr>
          <a:xfrm>
            <a:off x="5565719" y="1842775"/>
            <a:ext cx="9585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Changing Sample Size</a:t>
            </a:r>
            <a:endParaRPr sz="1400">
              <a:solidFill>
                <a:srgbClr val="666666"/>
              </a:solidFill>
            </a:endParaRPr>
          </a:p>
        </p:txBody>
      </p:sp>
      <p:sp>
        <p:nvSpPr>
          <p:cNvPr id="352" name="Google Shape;352;p39"/>
          <p:cNvSpPr txBox="1"/>
          <p:nvPr>
            <p:ph type="title"/>
          </p:nvPr>
        </p:nvSpPr>
        <p:spPr>
          <a:xfrm>
            <a:off x="7132206" y="1833375"/>
            <a:ext cx="9177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Loss </a:t>
            </a:r>
            <a:endParaRPr sz="1400">
              <a:solidFill>
                <a:srgbClr val="666666"/>
              </a:solidFill>
            </a:endParaRPr>
          </a:p>
          <a:p>
            <a:pPr indent="0" lvl="0" marL="0" rtl="0" algn="ctr">
              <a:spcBef>
                <a:spcPts val="0"/>
              </a:spcBef>
              <a:spcAft>
                <a:spcPts val="0"/>
              </a:spcAft>
              <a:buNone/>
            </a:pPr>
            <a:r>
              <a:rPr lang="en" sz="1400">
                <a:solidFill>
                  <a:srgbClr val="666666"/>
                </a:solidFill>
              </a:rPr>
              <a:t>Matrix</a:t>
            </a:r>
            <a:endParaRPr sz="1400">
              <a:solidFill>
                <a:srgbClr val="666666"/>
              </a:solidFill>
            </a:endParaRPr>
          </a:p>
        </p:txBody>
      </p:sp>
      <p:sp>
        <p:nvSpPr>
          <p:cNvPr id="353" name="Google Shape;353;p39"/>
          <p:cNvSpPr txBox="1"/>
          <p:nvPr/>
        </p:nvSpPr>
        <p:spPr>
          <a:xfrm>
            <a:off x="7136674" y="2175450"/>
            <a:ext cx="917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0.762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0.238</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0.881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0.928</a:t>
            </a:r>
            <a:endParaRPr b="1">
              <a:solidFill>
                <a:srgbClr val="666666"/>
              </a:solidFill>
              <a:highlight>
                <a:srgbClr val="FF9900"/>
              </a:highlight>
            </a:endParaRPr>
          </a:p>
          <a:p>
            <a:pPr indent="0" lvl="0" marL="0" marR="0" rtl="0" algn="ctr">
              <a:lnSpc>
                <a:spcPct val="100000"/>
              </a:lnSpc>
              <a:spcBef>
                <a:spcPts val="0"/>
              </a:spcBef>
              <a:spcAft>
                <a:spcPts val="0"/>
              </a:spcAft>
              <a:buNone/>
            </a:pPr>
            <a:r>
              <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t/>
            </a:r>
            <a:endParaRPr b="1">
              <a:solidFill>
                <a:srgbClr val="666666"/>
              </a:solidFill>
              <a:latin typeface="PT Sans Narrow"/>
              <a:ea typeface="PT Sans Narrow"/>
              <a:cs typeface="PT Sans Narrow"/>
              <a:sym typeface="PT Sans Narrow"/>
            </a:endParaRPr>
          </a:p>
        </p:txBody>
      </p:sp>
      <p:sp>
        <p:nvSpPr>
          <p:cNvPr id="354" name="Google Shape;354;p39"/>
          <p:cNvSpPr txBox="1"/>
          <p:nvPr/>
        </p:nvSpPr>
        <p:spPr>
          <a:xfrm>
            <a:off x="7882460" y="2175458"/>
            <a:ext cx="911400" cy="18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0.763</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0.237</a:t>
            </a:r>
            <a:endParaRPr b="1">
              <a:solidFill>
                <a:srgbClr val="666666"/>
              </a:solidFill>
              <a:highlight>
                <a:srgbClr val="FF9900"/>
              </a:highlight>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0.881</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0.928</a:t>
            </a:r>
            <a:endParaRPr b="1">
              <a:solidFill>
                <a:srgbClr val="666666"/>
              </a:solidFill>
              <a:highlight>
                <a:srgbClr val="FF9900"/>
              </a:highlight>
              <a:latin typeface="PT Sans Narrow"/>
              <a:ea typeface="PT Sans Narrow"/>
              <a:cs typeface="PT Sans Narrow"/>
              <a:sym typeface="PT Sans Narrow"/>
            </a:endParaRPr>
          </a:p>
        </p:txBody>
      </p:sp>
      <p:sp>
        <p:nvSpPr>
          <p:cNvPr id="355" name="Google Shape;355;p39"/>
          <p:cNvSpPr txBox="1"/>
          <p:nvPr>
            <p:ph type="title"/>
          </p:nvPr>
        </p:nvSpPr>
        <p:spPr>
          <a:xfrm>
            <a:off x="7822000" y="1730150"/>
            <a:ext cx="1032300" cy="3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Changing</a:t>
            </a:r>
            <a:endParaRPr sz="1400">
              <a:solidFill>
                <a:srgbClr val="666666"/>
              </a:solidFill>
            </a:endParaRPr>
          </a:p>
          <a:p>
            <a:pPr indent="0" lvl="0" marL="0" rtl="0" algn="ctr">
              <a:spcBef>
                <a:spcPts val="0"/>
              </a:spcBef>
              <a:spcAft>
                <a:spcPts val="0"/>
              </a:spcAft>
              <a:buNone/>
            </a:pPr>
            <a:r>
              <a:rPr lang="en" sz="1400">
                <a:solidFill>
                  <a:srgbClr val="666666"/>
                </a:solidFill>
              </a:rPr>
              <a:t>Priors</a:t>
            </a:r>
            <a:endParaRPr sz="1400">
              <a:solidFill>
                <a:srgbClr val="666666"/>
              </a:solidFill>
            </a:endParaRPr>
          </a:p>
        </p:txBody>
      </p:sp>
      <p:pic>
        <p:nvPicPr>
          <p:cNvPr id="356" name="Google Shape;356;p39"/>
          <p:cNvPicPr preferRelativeResize="0"/>
          <p:nvPr/>
        </p:nvPicPr>
        <p:blipFill>
          <a:blip r:embed="rId3">
            <a:alphaModFix/>
          </a:blip>
          <a:stretch>
            <a:fillRect/>
          </a:stretch>
        </p:blipFill>
        <p:spPr>
          <a:xfrm>
            <a:off x="124575" y="1152425"/>
            <a:ext cx="3170825" cy="33916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0"/>
          <p:cNvSpPr txBox="1"/>
          <p:nvPr>
            <p:ph type="ctrTitle"/>
          </p:nvPr>
        </p:nvSpPr>
        <p:spPr>
          <a:xfrm>
            <a:off x="1003650" y="206053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t>
            </a:r>
            <a:r>
              <a:rPr lang="en"/>
              <a:t>esampling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Resampling</a:t>
            </a:r>
            <a:endParaRPr/>
          </a:p>
        </p:txBody>
      </p:sp>
      <p:sp>
        <p:nvSpPr>
          <p:cNvPr id="367" name="Google Shape;367;p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Undersampling</a:t>
            </a:r>
            <a:endParaRPr/>
          </a:p>
          <a:p>
            <a:pPr indent="-342900" lvl="0" marL="457200" rtl="0" algn="l">
              <a:spcBef>
                <a:spcPts val="0"/>
              </a:spcBef>
              <a:spcAft>
                <a:spcPts val="0"/>
              </a:spcAft>
              <a:buSzPts val="1800"/>
              <a:buChar char="●"/>
            </a:pPr>
            <a:r>
              <a:rPr lang="en"/>
              <a:t>Oversampling and Undersampling</a:t>
            </a:r>
            <a:endParaRPr/>
          </a:p>
          <a:p>
            <a:pPr indent="-342900" lvl="0" marL="457200" rtl="0" algn="l">
              <a:spcBef>
                <a:spcPts val="0"/>
              </a:spcBef>
              <a:spcAft>
                <a:spcPts val="0"/>
              </a:spcAft>
              <a:buSzPts val="1800"/>
              <a:buChar char="●"/>
            </a:pPr>
            <a:r>
              <a:rPr lang="en"/>
              <a:t>SMOTE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ctrTitle"/>
          </p:nvPr>
        </p:nvSpPr>
        <p:spPr>
          <a:xfrm>
            <a:off x="1003650" y="206053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Undersampling </a:t>
            </a:r>
            <a:r>
              <a:rPr lang="en"/>
              <a:t>and Oversampling</a:t>
            </a:r>
            <a:endParaRPr/>
          </a:p>
        </p:txBody>
      </p:sp>
      <p:sp>
        <p:nvSpPr>
          <p:cNvPr id="373" name="Google Shape;373;p42"/>
          <p:cNvSpPr txBox="1"/>
          <p:nvPr>
            <p:ph idx="1" type="body"/>
          </p:nvPr>
        </p:nvSpPr>
        <p:spPr>
          <a:xfrm>
            <a:off x="464100" y="1266325"/>
            <a:ext cx="77121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Undersampling					Oversampling</a:t>
            </a:r>
            <a:endParaRPr sz="1600"/>
          </a:p>
          <a:p>
            <a:pPr indent="0" lvl="0" marL="0" rtl="0" algn="l">
              <a:spcBef>
                <a:spcPts val="1600"/>
              </a:spcBef>
              <a:spcAft>
                <a:spcPts val="1600"/>
              </a:spcAft>
              <a:buNone/>
            </a:pPr>
            <a:r>
              <a:t/>
            </a:r>
            <a:endParaRPr sz="1600"/>
          </a:p>
        </p:txBody>
      </p:sp>
      <p:pic>
        <p:nvPicPr>
          <p:cNvPr id="374" name="Google Shape;374;p42"/>
          <p:cNvPicPr preferRelativeResize="0"/>
          <p:nvPr/>
        </p:nvPicPr>
        <p:blipFill>
          <a:blip r:embed="rId3">
            <a:alphaModFix/>
          </a:blip>
          <a:stretch>
            <a:fillRect/>
          </a:stretch>
        </p:blipFill>
        <p:spPr>
          <a:xfrm>
            <a:off x="1290350" y="1685975"/>
            <a:ext cx="2861700" cy="1557033"/>
          </a:xfrm>
          <a:prstGeom prst="rect">
            <a:avLst/>
          </a:prstGeom>
          <a:noFill/>
          <a:ln>
            <a:noFill/>
          </a:ln>
        </p:spPr>
      </p:pic>
      <p:pic>
        <p:nvPicPr>
          <p:cNvPr id="375" name="Google Shape;375;p42"/>
          <p:cNvPicPr preferRelativeResize="0"/>
          <p:nvPr/>
        </p:nvPicPr>
        <p:blipFill>
          <a:blip r:embed="rId4">
            <a:alphaModFix/>
          </a:blip>
          <a:stretch>
            <a:fillRect/>
          </a:stretch>
        </p:blipFill>
        <p:spPr>
          <a:xfrm>
            <a:off x="4935623" y="1685975"/>
            <a:ext cx="2982803" cy="1496300"/>
          </a:xfrm>
          <a:prstGeom prst="rect">
            <a:avLst/>
          </a:prstGeom>
          <a:noFill/>
          <a:ln>
            <a:noFill/>
          </a:ln>
        </p:spPr>
      </p:pic>
      <p:pic>
        <p:nvPicPr>
          <p:cNvPr id="376" name="Google Shape;376;p42"/>
          <p:cNvPicPr preferRelativeResize="0"/>
          <p:nvPr/>
        </p:nvPicPr>
        <p:blipFill>
          <a:blip r:embed="rId5">
            <a:alphaModFix/>
          </a:blip>
          <a:stretch>
            <a:fillRect/>
          </a:stretch>
        </p:blipFill>
        <p:spPr>
          <a:xfrm>
            <a:off x="5291525" y="4343263"/>
            <a:ext cx="1753174" cy="494612"/>
          </a:xfrm>
          <a:prstGeom prst="rect">
            <a:avLst/>
          </a:prstGeom>
          <a:noFill/>
          <a:ln>
            <a:noFill/>
          </a:ln>
        </p:spPr>
      </p:pic>
      <p:pic>
        <p:nvPicPr>
          <p:cNvPr id="377" name="Google Shape;377;p42"/>
          <p:cNvPicPr preferRelativeResize="0"/>
          <p:nvPr/>
        </p:nvPicPr>
        <p:blipFill>
          <a:blip r:embed="rId6">
            <a:alphaModFix/>
          </a:blip>
          <a:stretch>
            <a:fillRect/>
          </a:stretch>
        </p:blipFill>
        <p:spPr>
          <a:xfrm>
            <a:off x="1072825" y="4343286"/>
            <a:ext cx="2336731" cy="527275"/>
          </a:xfrm>
          <a:prstGeom prst="rect">
            <a:avLst/>
          </a:prstGeom>
          <a:noFill/>
          <a:ln>
            <a:noFill/>
          </a:ln>
        </p:spPr>
      </p:pic>
      <p:pic>
        <p:nvPicPr>
          <p:cNvPr id="378" name="Google Shape;378;p42"/>
          <p:cNvPicPr preferRelativeResize="0"/>
          <p:nvPr/>
        </p:nvPicPr>
        <p:blipFill>
          <a:blip r:embed="rId7">
            <a:alphaModFix/>
          </a:blip>
          <a:stretch>
            <a:fillRect/>
          </a:stretch>
        </p:blipFill>
        <p:spPr>
          <a:xfrm>
            <a:off x="5228700" y="3346150"/>
            <a:ext cx="2861701" cy="784220"/>
          </a:xfrm>
          <a:prstGeom prst="rect">
            <a:avLst/>
          </a:prstGeom>
          <a:noFill/>
          <a:ln>
            <a:noFill/>
          </a:ln>
        </p:spPr>
      </p:pic>
      <p:pic>
        <p:nvPicPr>
          <p:cNvPr id="379" name="Google Shape;379;p42"/>
          <p:cNvPicPr preferRelativeResize="0"/>
          <p:nvPr/>
        </p:nvPicPr>
        <p:blipFill>
          <a:blip r:embed="rId8">
            <a:alphaModFix/>
          </a:blip>
          <a:stretch>
            <a:fillRect/>
          </a:stretch>
        </p:blipFill>
        <p:spPr>
          <a:xfrm>
            <a:off x="990800" y="3395400"/>
            <a:ext cx="3292825" cy="868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3"/>
          <p:cNvSpPr txBox="1"/>
          <p:nvPr>
            <p:ph type="title"/>
          </p:nvPr>
        </p:nvSpPr>
        <p:spPr>
          <a:xfrm>
            <a:off x="311700" y="445025"/>
            <a:ext cx="87444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SMOTE</a:t>
            </a:r>
            <a:r>
              <a:rPr lang="en" sz="3000"/>
              <a:t> (</a:t>
            </a:r>
            <a:r>
              <a:rPr lang="en" sz="3000"/>
              <a:t>Synthetic Minority Oversampling Technique</a:t>
            </a:r>
            <a:r>
              <a:rPr lang="en" sz="3000"/>
              <a:t>)</a:t>
            </a:r>
            <a:endParaRPr sz="3000"/>
          </a:p>
        </p:txBody>
      </p:sp>
      <p:sp>
        <p:nvSpPr>
          <p:cNvPr id="385" name="Google Shape;385;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1A1A1A"/>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386" name="Google Shape;386;p43"/>
          <p:cNvPicPr preferRelativeResize="0"/>
          <p:nvPr/>
        </p:nvPicPr>
        <p:blipFill>
          <a:blip r:embed="rId3">
            <a:alphaModFix/>
          </a:blip>
          <a:stretch>
            <a:fillRect/>
          </a:stretch>
        </p:blipFill>
        <p:spPr>
          <a:xfrm>
            <a:off x="1635200" y="1226251"/>
            <a:ext cx="5873595" cy="1856201"/>
          </a:xfrm>
          <a:prstGeom prst="rect">
            <a:avLst/>
          </a:prstGeom>
          <a:noFill/>
          <a:ln>
            <a:noFill/>
          </a:ln>
        </p:spPr>
      </p:pic>
      <p:pic>
        <p:nvPicPr>
          <p:cNvPr id="387" name="Google Shape;387;p43"/>
          <p:cNvPicPr preferRelativeResize="0"/>
          <p:nvPr/>
        </p:nvPicPr>
        <p:blipFill>
          <a:blip r:embed="rId4">
            <a:alphaModFix/>
          </a:blip>
          <a:stretch>
            <a:fillRect/>
          </a:stretch>
        </p:blipFill>
        <p:spPr>
          <a:xfrm>
            <a:off x="902625" y="3222975"/>
            <a:ext cx="5172151" cy="868700"/>
          </a:xfrm>
          <a:prstGeom prst="rect">
            <a:avLst/>
          </a:prstGeom>
          <a:noFill/>
          <a:ln>
            <a:noFill/>
          </a:ln>
        </p:spPr>
      </p:pic>
      <p:pic>
        <p:nvPicPr>
          <p:cNvPr id="388" name="Google Shape;388;p43"/>
          <p:cNvPicPr preferRelativeResize="0"/>
          <p:nvPr/>
        </p:nvPicPr>
        <p:blipFill>
          <a:blip r:embed="rId5">
            <a:alphaModFix/>
          </a:blip>
          <a:stretch>
            <a:fillRect/>
          </a:stretch>
        </p:blipFill>
        <p:spPr>
          <a:xfrm>
            <a:off x="902625" y="4285799"/>
            <a:ext cx="2304324" cy="614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 with Random Forest</a:t>
            </a:r>
            <a:endParaRPr/>
          </a:p>
        </p:txBody>
      </p:sp>
      <p:sp>
        <p:nvSpPr>
          <p:cNvPr id="394" name="Google Shape;394;p44"/>
          <p:cNvSpPr txBox="1"/>
          <p:nvPr/>
        </p:nvSpPr>
        <p:spPr>
          <a:xfrm>
            <a:off x="3255500" y="2175450"/>
            <a:ext cx="1896300" cy="49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Accuracy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Sensitivity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Specificity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F1</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 FPR (Type I Error Rate)</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FNR (Type II Error Rate)</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Balanced Accuracy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AUC</a:t>
            </a:r>
            <a:endParaRPr b="1">
              <a:solidFill>
                <a:srgbClr val="EF6C00"/>
              </a:solidFill>
              <a:latin typeface="PT Sans Narrow"/>
              <a:ea typeface="PT Sans Narrow"/>
              <a:cs typeface="PT Sans Narrow"/>
              <a:sym typeface="PT Sans Narrow"/>
            </a:endParaRPr>
          </a:p>
        </p:txBody>
      </p:sp>
      <p:sp>
        <p:nvSpPr>
          <p:cNvPr id="395" name="Google Shape;395;p44"/>
          <p:cNvSpPr txBox="1"/>
          <p:nvPr/>
        </p:nvSpPr>
        <p:spPr>
          <a:xfrm>
            <a:off x="4623848" y="2175450"/>
            <a:ext cx="11799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0.748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0.252</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0.874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0.928</a:t>
            </a:r>
            <a:endParaRPr b="1">
              <a:solidFill>
                <a:srgbClr val="666666"/>
              </a:solidFill>
              <a:highlight>
                <a:srgbClr val="FF9900"/>
              </a:highlight>
              <a:latin typeface="PT Sans Narrow"/>
              <a:ea typeface="PT Sans Narrow"/>
              <a:cs typeface="PT Sans Narrow"/>
              <a:sym typeface="PT Sans Narrow"/>
            </a:endParaRPr>
          </a:p>
        </p:txBody>
      </p:sp>
      <p:sp>
        <p:nvSpPr>
          <p:cNvPr id="396" name="Google Shape;396;p44"/>
          <p:cNvSpPr txBox="1"/>
          <p:nvPr/>
        </p:nvSpPr>
        <p:spPr>
          <a:xfrm>
            <a:off x="5460100" y="2175450"/>
            <a:ext cx="10734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0.839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0.161</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0.017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0.911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0.9678</a:t>
            </a:r>
            <a:endParaRPr b="1">
              <a:solidFill>
                <a:srgbClr val="666666"/>
              </a:solidFill>
              <a:highlight>
                <a:srgbClr val="FF9900"/>
              </a:highlight>
              <a:latin typeface="PT Sans Narrow"/>
              <a:ea typeface="PT Sans Narrow"/>
              <a:cs typeface="PT Sans Narrow"/>
              <a:sym typeface="PT Sans Narrow"/>
            </a:endParaRPr>
          </a:p>
        </p:txBody>
      </p:sp>
      <p:sp>
        <p:nvSpPr>
          <p:cNvPr id="397" name="Google Shape;397;p44"/>
          <p:cNvSpPr txBox="1"/>
          <p:nvPr/>
        </p:nvSpPr>
        <p:spPr>
          <a:xfrm>
            <a:off x="6253148" y="2175461"/>
            <a:ext cx="11799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0.977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0.977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0.881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0.119</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0.023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0.929</a:t>
            </a:r>
            <a:endParaRPr b="1">
              <a:solidFill>
                <a:srgbClr val="666666"/>
              </a:solidFill>
              <a:latin typeface="PT Sans Narrow"/>
              <a:ea typeface="PT Sans Narrow"/>
              <a:cs typeface="PT Sans Narrow"/>
              <a:sym typeface="PT Sans Narrow"/>
            </a:endParaRPr>
          </a:p>
        </p:txBody>
      </p:sp>
      <p:cxnSp>
        <p:nvCxnSpPr>
          <p:cNvPr id="398" name="Google Shape;398;p44"/>
          <p:cNvCxnSpPr/>
          <p:nvPr/>
        </p:nvCxnSpPr>
        <p:spPr>
          <a:xfrm>
            <a:off x="3407550" y="3730525"/>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399" name="Google Shape;399;p44"/>
          <p:cNvCxnSpPr/>
          <p:nvPr/>
        </p:nvCxnSpPr>
        <p:spPr>
          <a:xfrm>
            <a:off x="3407550" y="3521963"/>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00" name="Google Shape;400;p44"/>
          <p:cNvCxnSpPr/>
          <p:nvPr/>
        </p:nvCxnSpPr>
        <p:spPr>
          <a:xfrm>
            <a:off x="3407550" y="3313400"/>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01" name="Google Shape;401;p44"/>
          <p:cNvCxnSpPr/>
          <p:nvPr/>
        </p:nvCxnSpPr>
        <p:spPr>
          <a:xfrm>
            <a:off x="3407550" y="2479150"/>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02" name="Google Shape;402;p44"/>
          <p:cNvCxnSpPr/>
          <p:nvPr/>
        </p:nvCxnSpPr>
        <p:spPr>
          <a:xfrm>
            <a:off x="3407550" y="3104838"/>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03" name="Google Shape;403;p44"/>
          <p:cNvCxnSpPr/>
          <p:nvPr/>
        </p:nvCxnSpPr>
        <p:spPr>
          <a:xfrm>
            <a:off x="3407550" y="2896275"/>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04" name="Google Shape;404;p44"/>
          <p:cNvCxnSpPr/>
          <p:nvPr/>
        </p:nvCxnSpPr>
        <p:spPr>
          <a:xfrm>
            <a:off x="3407550" y="2687712"/>
            <a:ext cx="5348700" cy="0"/>
          </a:xfrm>
          <a:prstGeom prst="straightConnector1">
            <a:avLst/>
          </a:prstGeom>
          <a:noFill/>
          <a:ln cap="flat" cmpd="sng" w="9525">
            <a:solidFill>
              <a:srgbClr val="9E9E9E"/>
            </a:solidFill>
            <a:prstDash val="solid"/>
            <a:round/>
            <a:headEnd len="med" w="med" type="none"/>
            <a:tailEnd len="med" w="med" type="none"/>
          </a:ln>
        </p:spPr>
      </p:cxnSp>
      <p:sp>
        <p:nvSpPr>
          <p:cNvPr id="405" name="Google Shape;405;p44"/>
          <p:cNvSpPr txBox="1"/>
          <p:nvPr>
            <p:ph type="title"/>
          </p:nvPr>
        </p:nvSpPr>
        <p:spPr>
          <a:xfrm>
            <a:off x="6372513" y="1859325"/>
            <a:ext cx="911400" cy="3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Changing</a:t>
            </a:r>
            <a:endParaRPr sz="1400">
              <a:solidFill>
                <a:srgbClr val="666666"/>
              </a:solidFill>
            </a:endParaRPr>
          </a:p>
          <a:p>
            <a:pPr indent="0" lvl="0" marL="0" rtl="0" algn="ctr">
              <a:spcBef>
                <a:spcPts val="0"/>
              </a:spcBef>
              <a:spcAft>
                <a:spcPts val="0"/>
              </a:spcAft>
              <a:buNone/>
            </a:pPr>
            <a:r>
              <a:rPr lang="en" sz="1400">
                <a:solidFill>
                  <a:srgbClr val="666666"/>
                </a:solidFill>
              </a:rPr>
              <a:t>Cutoff</a:t>
            </a:r>
            <a:endParaRPr sz="1400">
              <a:solidFill>
                <a:srgbClr val="666666"/>
              </a:solidFill>
            </a:endParaRPr>
          </a:p>
        </p:txBody>
      </p:sp>
      <p:sp>
        <p:nvSpPr>
          <p:cNvPr id="406" name="Google Shape;406;p44"/>
          <p:cNvSpPr txBox="1"/>
          <p:nvPr>
            <p:ph type="title"/>
          </p:nvPr>
        </p:nvSpPr>
        <p:spPr>
          <a:xfrm>
            <a:off x="4697716" y="1842775"/>
            <a:ext cx="10452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Radom</a:t>
            </a:r>
            <a:endParaRPr sz="1400">
              <a:solidFill>
                <a:srgbClr val="666666"/>
              </a:solidFill>
            </a:endParaRPr>
          </a:p>
          <a:p>
            <a:pPr indent="0" lvl="0" marL="0" rtl="0" algn="ctr">
              <a:spcBef>
                <a:spcPts val="0"/>
              </a:spcBef>
              <a:spcAft>
                <a:spcPts val="0"/>
              </a:spcAft>
              <a:buNone/>
            </a:pPr>
            <a:r>
              <a:rPr lang="en" sz="1400">
                <a:solidFill>
                  <a:srgbClr val="666666"/>
                </a:solidFill>
              </a:rPr>
              <a:t>Forest</a:t>
            </a:r>
            <a:endParaRPr sz="1400">
              <a:solidFill>
                <a:srgbClr val="666666"/>
              </a:solidFill>
            </a:endParaRPr>
          </a:p>
        </p:txBody>
      </p:sp>
      <p:sp>
        <p:nvSpPr>
          <p:cNvPr id="407" name="Google Shape;407;p44"/>
          <p:cNvSpPr txBox="1"/>
          <p:nvPr>
            <p:ph type="title"/>
          </p:nvPr>
        </p:nvSpPr>
        <p:spPr>
          <a:xfrm>
            <a:off x="5565719" y="1842775"/>
            <a:ext cx="9585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Changing Sample Size</a:t>
            </a:r>
            <a:endParaRPr sz="1400">
              <a:solidFill>
                <a:srgbClr val="666666"/>
              </a:solidFill>
            </a:endParaRPr>
          </a:p>
        </p:txBody>
      </p:sp>
      <p:sp>
        <p:nvSpPr>
          <p:cNvPr id="408" name="Google Shape;408;p44"/>
          <p:cNvSpPr txBox="1"/>
          <p:nvPr>
            <p:ph type="title"/>
          </p:nvPr>
        </p:nvSpPr>
        <p:spPr>
          <a:xfrm>
            <a:off x="7132206" y="1833375"/>
            <a:ext cx="9177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Loss </a:t>
            </a:r>
            <a:endParaRPr sz="1400">
              <a:solidFill>
                <a:srgbClr val="666666"/>
              </a:solidFill>
            </a:endParaRPr>
          </a:p>
          <a:p>
            <a:pPr indent="0" lvl="0" marL="0" rtl="0" algn="ctr">
              <a:spcBef>
                <a:spcPts val="0"/>
              </a:spcBef>
              <a:spcAft>
                <a:spcPts val="0"/>
              </a:spcAft>
              <a:buNone/>
            </a:pPr>
            <a:r>
              <a:rPr lang="en" sz="1400">
                <a:solidFill>
                  <a:srgbClr val="666666"/>
                </a:solidFill>
              </a:rPr>
              <a:t>Matrix</a:t>
            </a:r>
            <a:endParaRPr sz="1400">
              <a:solidFill>
                <a:srgbClr val="666666"/>
              </a:solidFill>
            </a:endParaRPr>
          </a:p>
        </p:txBody>
      </p:sp>
      <p:sp>
        <p:nvSpPr>
          <p:cNvPr id="409" name="Google Shape;409;p44"/>
          <p:cNvSpPr txBox="1"/>
          <p:nvPr/>
        </p:nvSpPr>
        <p:spPr>
          <a:xfrm>
            <a:off x="7136674" y="2175450"/>
            <a:ext cx="917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0.762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0.238</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0.881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0.928</a:t>
            </a:r>
            <a:endParaRPr b="1">
              <a:solidFill>
                <a:srgbClr val="666666"/>
              </a:solidFill>
              <a:highlight>
                <a:srgbClr val="FF9900"/>
              </a:highlight>
            </a:endParaRPr>
          </a:p>
          <a:p>
            <a:pPr indent="0" lvl="0" marL="0" marR="0" rtl="0" algn="ctr">
              <a:lnSpc>
                <a:spcPct val="100000"/>
              </a:lnSpc>
              <a:spcBef>
                <a:spcPts val="0"/>
              </a:spcBef>
              <a:spcAft>
                <a:spcPts val="0"/>
              </a:spcAft>
              <a:buNone/>
            </a:pPr>
            <a:r>
              <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t/>
            </a:r>
            <a:endParaRPr b="1">
              <a:solidFill>
                <a:srgbClr val="666666"/>
              </a:solidFill>
              <a:latin typeface="PT Sans Narrow"/>
              <a:ea typeface="PT Sans Narrow"/>
              <a:cs typeface="PT Sans Narrow"/>
              <a:sym typeface="PT Sans Narrow"/>
            </a:endParaRPr>
          </a:p>
        </p:txBody>
      </p:sp>
      <p:sp>
        <p:nvSpPr>
          <p:cNvPr id="410" name="Google Shape;410;p44"/>
          <p:cNvSpPr txBox="1"/>
          <p:nvPr/>
        </p:nvSpPr>
        <p:spPr>
          <a:xfrm>
            <a:off x="7882460" y="2175458"/>
            <a:ext cx="911400" cy="18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0.763</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0.237</a:t>
            </a:r>
            <a:endParaRPr b="1">
              <a:solidFill>
                <a:srgbClr val="666666"/>
              </a:solidFill>
              <a:highlight>
                <a:srgbClr val="FF9900"/>
              </a:highlight>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latin typeface="PT Sans Narrow"/>
                <a:ea typeface="PT Sans Narrow"/>
                <a:cs typeface="PT Sans Narrow"/>
                <a:sym typeface="PT Sans Narrow"/>
              </a:rPr>
              <a:t>0.881</a:t>
            </a:r>
            <a:endParaRPr b="1">
              <a:solidFill>
                <a:srgbClr val="666666"/>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0.928</a:t>
            </a:r>
            <a:endParaRPr b="1">
              <a:solidFill>
                <a:srgbClr val="666666"/>
              </a:solidFill>
              <a:highlight>
                <a:srgbClr val="FF9900"/>
              </a:highlight>
              <a:latin typeface="PT Sans Narrow"/>
              <a:ea typeface="PT Sans Narrow"/>
              <a:cs typeface="PT Sans Narrow"/>
              <a:sym typeface="PT Sans Narrow"/>
            </a:endParaRPr>
          </a:p>
        </p:txBody>
      </p:sp>
      <p:sp>
        <p:nvSpPr>
          <p:cNvPr id="411" name="Google Shape;411;p44"/>
          <p:cNvSpPr txBox="1"/>
          <p:nvPr>
            <p:ph type="title"/>
          </p:nvPr>
        </p:nvSpPr>
        <p:spPr>
          <a:xfrm>
            <a:off x="7822000" y="1730150"/>
            <a:ext cx="1032300" cy="3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Changing</a:t>
            </a:r>
            <a:endParaRPr sz="1400">
              <a:solidFill>
                <a:srgbClr val="666666"/>
              </a:solidFill>
            </a:endParaRPr>
          </a:p>
          <a:p>
            <a:pPr indent="0" lvl="0" marL="0" rtl="0" algn="ctr">
              <a:spcBef>
                <a:spcPts val="0"/>
              </a:spcBef>
              <a:spcAft>
                <a:spcPts val="0"/>
              </a:spcAft>
              <a:buNone/>
            </a:pPr>
            <a:r>
              <a:rPr lang="en" sz="1400">
                <a:solidFill>
                  <a:srgbClr val="666666"/>
                </a:solidFill>
              </a:rPr>
              <a:t>Priors</a:t>
            </a:r>
            <a:endParaRPr sz="1400">
              <a:solidFill>
                <a:srgbClr val="666666"/>
              </a:solidFill>
            </a:endParaRPr>
          </a:p>
        </p:txBody>
      </p:sp>
      <p:pic>
        <p:nvPicPr>
          <p:cNvPr id="412" name="Google Shape;412;p44"/>
          <p:cNvPicPr preferRelativeResize="0"/>
          <p:nvPr/>
        </p:nvPicPr>
        <p:blipFill>
          <a:blip r:embed="rId3">
            <a:alphaModFix/>
          </a:blip>
          <a:stretch>
            <a:fillRect/>
          </a:stretch>
        </p:blipFill>
        <p:spPr>
          <a:xfrm>
            <a:off x="236725" y="1305650"/>
            <a:ext cx="3170825" cy="3391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odel Comparison with Random Forest</a:t>
            </a:r>
            <a:endParaRPr/>
          </a:p>
        </p:txBody>
      </p:sp>
      <p:sp>
        <p:nvSpPr>
          <p:cNvPr id="418" name="Google Shape;418;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b="1" sz="1400">
              <a:solidFill>
                <a:srgbClr val="666666"/>
              </a:solidFill>
              <a:latin typeface="PT Sans Narrow"/>
              <a:ea typeface="PT Sans Narrow"/>
              <a:cs typeface="PT Sans Narrow"/>
              <a:sym typeface="PT Sans Narrow"/>
            </a:endParaRPr>
          </a:p>
        </p:txBody>
      </p:sp>
      <p:pic>
        <p:nvPicPr>
          <p:cNvPr id="419" name="Google Shape;419;p45"/>
          <p:cNvPicPr preferRelativeResize="0"/>
          <p:nvPr/>
        </p:nvPicPr>
        <p:blipFill>
          <a:blip r:embed="rId3">
            <a:alphaModFix/>
          </a:blip>
          <a:stretch>
            <a:fillRect/>
          </a:stretch>
        </p:blipFill>
        <p:spPr>
          <a:xfrm>
            <a:off x="357275" y="1325125"/>
            <a:ext cx="3202676" cy="3195708"/>
          </a:xfrm>
          <a:prstGeom prst="rect">
            <a:avLst/>
          </a:prstGeom>
          <a:noFill/>
          <a:ln>
            <a:noFill/>
          </a:ln>
        </p:spPr>
      </p:pic>
      <p:sp>
        <p:nvSpPr>
          <p:cNvPr id="420" name="Google Shape;420;p45"/>
          <p:cNvSpPr txBox="1"/>
          <p:nvPr/>
        </p:nvSpPr>
        <p:spPr>
          <a:xfrm>
            <a:off x="3407900" y="2175450"/>
            <a:ext cx="1896300" cy="49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Accuracy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Sensitivity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Specificity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F1</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 FPR (Type I Error Rate)</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FNR (Type II Error Rate)</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Balanced Accuracy</a:t>
            </a:r>
            <a:endParaRPr b="1">
              <a:solidFill>
                <a:srgbClr val="EF6C00"/>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EF6C00"/>
                </a:solidFill>
                <a:latin typeface="PT Sans Narrow"/>
                <a:ea typeface="PT Sans Narrow"/>
                <a:cs typeface="PT Sans Narrow"/>
                <a:sym typeface="PT Sans Narrow"/>
              </a:rPr>
              <a:t>AUC</a:t>
            </a:r>
            <a:endParaRPr b="1">
              <a:solidFill>
                <a:srgbClr val="EF6C00"/>
              </a:solidFill>
              <a:latin typeface="PT Sans Narrow"/>
              <a:ea typeface="PT Sans Narrow"/>
              <a:cs typeface="PT Sans Narrow"/>
              <a:sym typeface="PT Sans Narrow"/>
            </a:endParaRPr>
          </a:p>
        </p:txBody>
      </p:sp>
      <p:sp>
        <p:nvSpPr>
          <p:cNvPr id="421" name="Google Shape;421;p45"/>
          <p:cNvSpPr txBox="1"/>
          <p:nvPr/>
        </p:nvSpPr>
        <p:spPr>
          <a:xfrm>
            <a:off x="4776248" y="2175450"/>
            <a:ext cx="11799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0.748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0.252</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0.874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0.928</a:t>
            </a:r>
            <a:endParaRPr b="1">
              <a:solidFill>
                <a:srgbClr val="666666"/>
              </a:solidFill>
              <a:highlight>
                <a:srgbClr val="FF9900"/>
              </a:highlight>
              <a:latin typeface="PT Sans Narrow"/>
              <a:ea typeface="PT Sans Narrow"/>
              <a:cs typeface="PT Sans Narrow"/>
              <a:sym typeface="PT Sans Narrow"/>
            </a:endParaRPr>
          </a:p>
        </p:txBody>
      </p:sp>
      <p:sp>
        <p:nvSpPr>
          <p:cNvPr id="422" name="Google Shape;422;p45"/>
          <p:cNvSpPr txBox="1"/>
          <p:nvPr/>
        </p:nvSpPr>
        <p:spPr>
          <a:xfrm>
            <a:off x="6413973" y="2175461"/>
            <a:ext cx="11799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0.976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0.976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0.874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0.126</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0.024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0.925</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0.972</a:t>
            </a:r>
            <a:endParaRPr b="1">
              <a:solidFill>
                <a:srgbClr val="666666"/>
              </a:solidFill>
              <a:highlight>
                <a:srgbClr val="FF9900"/>
              </a:highlight>
              <a:latin typeface="PT Sans Narrow"/>
              <a:ea typeface="PT Sans Narrow"/>
              <a:cs typeface="PT Sans Narrow"/>
              <a:sym typeface="PT Sans Narrow"/>
            </a:endParaRPr>
          </a:p>
        </p:txBody>
      </p:sp>
      <p:cxnSp>
        <p:nvCxnSpPr>
          <p:cNvPr id="423" name="Google Shape;423;p45"/>
          <p:cNvCxnSpPr/>
          <p:nvPr/>
        </p:nvCxnSpPr>
        <p:spPr>
          <a:xfrm>
            <a:off x="3559950" y="3730525"/>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24" name="Google Shape;424;p45"/>
          <p:cNvCxnSpPr/>
          <p:nvPr/>
        </p:nvCxnSpPr>
        <p:spPr>
          <a:xfrm>
            <a:off x="3559950" y="3521963"/>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25" name="Google Shape;425;p45"/>
          <p:cNvCxnSpPr/>
          <p:nvPr/>
        </p:nvCxnSpPr>
        <p:spPr>
          <a:xfrm>
            <a:off x="3559950" y="3313400"/>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26" name="Google Shape;426;p45"/>
          <p:cNvCxnSpPr/>
          <p:nvPr/>
        </p:nvCxnSpPr>
        <p:spPr>
          <a:xfrm>
            <a:off x="3559950" y="2479150"/>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27" name="Google Shape;427;p45"/>
          <p:cNvCxnSpPr/>
          <p:nvPr/>
        </p:nvCxnSpPr>
        <p:spPr>
          <a:xfrm>
            <a:off x="3559950" y="3104838"/>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28" name="Google Shape;428;p45"/>
          <p:cNvCxnSpPr/>
          <p:nvPr/>
        </p:nvCxnSpPr>
        <p:spPr>
          <a:xfrm>
            <a:off x="3559950" y="2896275"/>
            <a:ext cx="5348700" cy="0"/>
          </a:xfrm>
          <a:prstGeom prst="straightConnector1">
            <a:avLst/>
          </a:prstGeom>
          <a:noFill/>
          <a:ln cap="flat" cmpd="sng" w="9525">
            <a:solidFill>
              <a:srgbClr val="9E9E9E"/>
            </a:solidFill>
            <a:prstDash val="solid"/>
            <a:round/>
            <a:headEnd len="med" w="med" type="none"/>
            <a:tailEnd len="med" w="med" type="none"/>
          </a:ln>
        </p:spPr>
      </p:cxnSp>
      <p:cxnSp>
        <p:nvCxnSpPr>
          <p:cNvPr id="429" name="Google Shape;429;p45"/>
          <p:cNvCxnSpPr/>
          <p:nvPr/>
        </p:nvCxnSpPr>
        <p:spPr>
          <a:xfrm>
            <a:off x="3559950" y="2687712"/>
            <a:ext cx="5348700" cy="0"/>
          </a:xfrm>
          <a:prstGeom prst="straightConnector1">
            <a:avLst/>
          </a:prstGeom>
          <a:noFill/>
          <a:ln cap="flat" cmpd="sng" w="9525">
            <a:solidFill>
              <a:srgbClr val="9E9E9E"/>
            </a:solidFill>
            <a:prstDash val="solid"/>
            <a:round/>
            <a:headEnd len="med" w="med" type="none"/>
            <a:tailEnd len="med" w="med" type="none"/>
          </a:ln>
        </p:spPr>
      </p:cxnSp>
      <p:sp>
        <p:nvSpPr>
          <p:cNvPr id="430" name="Google Shape;430;p45"/>
          <p:cNvSpPr txBox="1"/>
          <p:nvPr>
            <p:ph type="title"/>
          </p:nvPr>
        </p:nvSpPr>
        <p:spPr>
          <a:xfrm>
            <a:off x="6524913" y="1859325"/>
            <a:ext cx="911400" cy="3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Under</a:t>
            </a:r>
            <a:endParaRPr sz="1400">
              <a:solidFill>
                <a:srgbClr val="666666"/>
              </a:solidFill>
            </a:endParaRPr>
          </a:p>
          <a:p>
            <a:pPr indent="0" lvl="0" marL="0" rtl="0" algn="ctr">
              <a:spcBef>
                <a:spcPts val="0"/>
              </a:spcBef>
              <a:spcAft>
                <a:spcPts val="0"/>
              </a:spcAft>
              <a:buNone/>
            </a:pPr>
            <a:r>
              <a:rPr lang="en" sz="1400">
                <a:solidFill>
                  <a:srgbClr val="666666"/>
                </a:solidFill>
              </a:rPr>
              <a:t>Sampled</a:t>
            </a:r>
            <a:endParaRPr sz="1400">
              <a:solidFill>
                <a:srgbClr val="666666"/>
              </a:solidFill>
            </a:endParaRPr>
          </a:p>
        </p:txBody>
      </p:sp>
      <p:sp>
        <p:nvSpPr>
          <p:cNvPr id="431" name="Google Shape;431;p45"/>
          <p:cNvSpPr txBox="1"/>
          <p:nvPr>
            <p:ph type="title"/>
          </p:nvPr>
        </p:nvSpPr>
        <p:spPr>
          <a:xfrm>
            <a:off x="4850116" y="1842775"/>
            <a:ext cx="10452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Radom</a:t>
            </a:r>
            <a:endParaRPr sz="1400">
              <a:solidFill>
                <a:srgbClr val="666666"/>
              </a:solidFill>
            </a:endParaRPr>
          </a:p>
          <a:p>
            <a:pPr indent="0" lvl="0" marL="0" rtl="0" algn="ctr">
              <a:spcBef>
                <a:spcPts val="0"/>
              </a:spcBef>
              <a:spcAft>
                <a:spcPts val="0"/>
              </a:spcAft>
              <a:buNone/>
            </a:pPr>
            <a:r>
              <a:rPr lang="en" sz="1400">
                <a:solidFill>
                  <a:srgbClr val="666666"/>
                </a:solidFill>
              </a:rPr>
              <a:t>Forest</a:t>
            </a:r>
            <a:endParaRPr sz="1400">
              <a:solidFill>
                <a:srgbClr val="666666"/>
              </a:solidFill>
            </a:endParaRPr>
          </a:p>
        </p:txBody>
      </p:sp>
      <p:sp>
        <p:nvSpPr>
          <p:cNvPr id="432" name="Google Shape;432;p45"/>
          <p:cNvSpPr txBox="1"/>
          <p:nvPr>
            <p:ph type="title"/>
          </p:nvPr>
        </p:nvSpPr>
        <p:spPr>
          <a:xfrm>
            <a:off x="7284606" y="1833375"/>
            <a:ext cx="9177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Both</a:t>
            </a:r>
            <a:endParaRPr sz="1400">
              <a:solidFill>
                <a:srgbClr val="666666"/>
              </a:solidFill>
            </a:endParaRPr>
          </a:p>
          <a:p>
            <a:pPr indent="0" lvl="0" marL="0" rtl="0" algn="ctr">
              <a:spcBef>
                <a:spcPts val="0"/>
              </a:spcBef>
              <a:spcAft>
                <a:spcPts val="0"/>
              </a:spcAft>
              <a:buNone/>
            </a:pPr>
            <a:r>
              <a:rPr lang="en" sz="1400">
                <a:solidFill>
                  <a:srgbClr val="666666"/>
                </a:solidFill>
              </a:rPr>
              <a:t>Sampled</a:t>
            </a:r>
            <a:endParaRPr sz="1400">
              <a:solidFill>
                <a:srgbClr val="666666"/>
              </a:solidFill>
            </a:endParaRPr>
          </a:p>
        </p:txBody>
      </p:sp>
      <p:sp>
        <p:nvSpPr>
          <p:cNvPr id="433" name="Google Shape;433;p45"/>
          <p:cNvSpPr txBox="1"/>
          <p:nvPr/>
        </p:nvSpPr>
        <p:spPr>
          <a:xfrm>
            <a:off x="7289074" y="2175450"/>
            <a:ext cx="917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0.21</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0.895</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chemeClr val="accent4"/>
                </a:highlight>
                <a:latin typeface="PT Sans Narrow"/>
                <a:ea typeface="PT Sans Narrow"/>
                <a:cs typeface="PT Sans Narrow"/>
                <a:sym typeface="PT Sans Narrow"/>
              </a:rPr>
              <a:t>0.951</a:t>
            </a:r>
            <a:endParaRPr b="1">
              <a:solidFill>
                <a:srgbClr val="666666"/>
              </a:solidFill>
              <a:highlight>
                <a:schemeClr val="accent4"/>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t/>
            </a:r>
            <a:endParaRPr b="1">
              <a:solidFill>
                <a:srgbClr val="666666"/>
              </a:solidFill>
              <a:latin typeface="PT Sans Narrow"/>
              <a:ea typeface="PT Sans Narrow"/>
              <a:cs typeface="PT Sans Narrow"/>
              <a:sym typeface="PT Sans Narrow"/>
            </a:endParaRPr>
          </a:p>
        </p:txBody>
      </p:sp>
      <p:sp>
        <p:nvSpPr>
          <p:cNvPr id="434" name="Google Shape;434;p45"/>
          <p:cNvSpPr txBox="1"/>
          <p:nvPr/>
        </p:nvSpPr>
        <p:spPr>
          <a:xfrm>
            <a:off x="8034860" y="2175458"/>
            <a:ext cx="9114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0.811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0.189</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0.905</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0.979</a:t>
            </a:r>
            <a:endParaRPr b="1">
              <a:solidFill>
                <a:srgbClr val="666666"/>
              </a:solidFill>
              <a:highlight>
                <a:srgbClr val="FF9900"/>
              </a:highlight>
            </a:endParaRPr>
          </a:p>
          <a:p>
            <a:pPr indent="0" lvl="0" marL="0" rtl="0" algn="ctr">
              <a:spcBef>
                <a:spcPts val="0"/>
              </a:spcBef>
              <a:spcAft>
                <a:spcPts val="0"/>
              </a:spcAft>
              <a:buNone/>
            </a:pPr>
            <a:r>
              <a:t/>
            </a:r>
            <a:endParaRPr b="1">
              <a:solidFill>
                <a:srgbClr val="666666"/>
              </a:solidFill>
              <a:latin typeface="PT Sans Narrow"/>
              <a:ea typeface="PT Sans Narrow"/>
              <a:cs typeface="PT Sans Narrow"/>
              <a:sym typeface="PT Sans Narrow"/>
            </a:endParaRPr>
          </a:p>
        </p:txBody>
      </p:sp>
      <p:sp>
        <p:nvSpPr>
          <p:cNvPr id="435" name="Google Shape;435;p45"/>
          <p:cNvSpPr txBox="1"/>
          <p:nvPr>
            <p:ph type="title"/>
          </p:nvPr>
        </p:nvSpPr>
        <p:spPr>
          <a:xfrm>
            <a:off x="7974400" y="1882550"/>
            <a:ext cx="1032300" cy="379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400">
                <a:solidFill>
                  <a:srgbClr val="666666"/>
                </a:solidFill>
              </a:rPr>
              <a:t>SMOTE</a:t>
            </a:r>
            <a:endParaRPr sz="1400">
              <a:solidFill>
                <a:srgbClr val="666666"/>
              </a:solidFill>
            </a:endParaRPr>
          </a:p>
        </p:txBody>
      </p:sp>
      <p:sp>
        <p:nvSpPr>
          <p:cNvPr id="436" name="Google Shape;436;p45"/>
          <p:cNvSpPr txBox="1"/>
          <p:nvPr/>
        </p:nvSpPr>
        <p:spPr>
          <a:xfrm>
            <a:off x="5612500" y="2175450"/>
            <a:ext cx="10734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0.839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0.161</a:t>
            </a:r>
            <a:endParaRPr b="1">
              <a:solidFill>
                <a:srgbClr val="666666"/>
              </a:solidFill>
              <a:highlight>
                <a:srgbClr val="FF9900"/>
              </a:highlight>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0.017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0.911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highlight>
                  <a:srgbClr val="FF9900"/>
                </a:highlight>
                <a:latin typeface="PT Sans Narrow"/>
                <a:ea typeface="PT Sans Narrow"/>
                <a:cs typeface="PT Sans Narrow"/>
                <a:sym typeface="PT Sans Narrow"/>
              </a:rPr>
              <a:t>0.9678</a:t>
            </a:r>
            <a:endParaRPr b="1">
              <a:solidFill>
                <a:srgbClr val="666666"/>
              </a:solidFill>
              <a:highlight>
                <a:srgbClr val="FF9900"/>
              </a:highlight>
              <a:latin typeface="PT Sans Narrow"/>
              <a:ea typeface="PT Sans Narrow"/>
              <a:cs typeface="PT Sans Narrow"/>
              <a:sym typeface="PT Sans Narrow"/>
            </a:endParaRPr>
          </a:p>
        </p:txBody>
      </p:sp>
      <p:sp>
        <p:nvSpPr>
          <p:cNvPr id="437" name="Google Shape;437;p45"/>
          <p:cNvSpPr txBox="1"/>
          <p:nvPr>
            <p:ph type="title"/>
          </p:nvPr>
        </p:nvSpPr>
        <p:spPr>
          <a:xfrm>
            <a:off x="5718119" y="1842775"/>
            <a:ext cx="9585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Changing Sample Size</a:t>
            </a:r>
            <a:endParaRPr sz="1400">
              <a:solidFill>
                <a:srgbClr val="66666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1" name="Shape 441"/>
        <p:cNvGrpSpPr/>
        <p:nvPr/>
      </p:nvGrpSpPr>
      <p:grpSpPr>
        <a:xfrm>
          <a:off x="0" y="0"/>
          <a:ext cx="0" cy="0"/>
          <a:chOff x="0" y="0"/>
          <a:chExt cx="0" cy="0"/>
        </a:xfrm>
      </p:grpSpPr>
      <p:sp>
        <p:nvSpPr>
          <p:cNvPr id="442" name="Google Shape;442;p46"/>
          <p:cNvSpPr/>
          <p:nvPr/>
        </p:nvSpPr>
        <p:spPr>
          <a:xfrm>
            <a:off x="4767950" y="3730550"/>
            <a:ext cx="3979200" cy="202800"/>
          </a:xfrm>
          <a:prstGeom prst="rect">
            <a:avLst/>
          </a:prstGeom>
          <a:solidFill>
            <a:srgbClr val="FF9900">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6"/>
          <p:cNvSpPr/>
          <p:nvPr/>
        </p:nvSpPr>
        <p:spPr>
          <a:xfrm>
            <a:off x="4767950" y="3110600"/>
            <a:ext cx="3979200" cy="202800"/>
          </a:xfrm>
          <a:prstGeom prst="rect">
            <a:avLst/>
          </a:prstGeom>
          <a:solidFill>
            <a:srgbClr val="FF9900">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 </a:t>
            </a:r>
            <a:r>
              <a:rPr lang="en"/>
              <a:t>with Decision Tree</a:t>
            </a:r>
            <a:endParaRPr/>
          </a:p>
        </p:txBody>
      </p:sp>
      <p:pic>
        <p:nvPicPr>
          <p:cNvPr id="445" name="Google Shape;445;p46"/>
          <p:cNvPicPr preferRelativeResize="0"/>
          <p:nvPr/>
        </p:nvPicPr>
        <p:blipFill>
          <a:blip r:embed="rId3">
            <a:alphaModFix/>
          </a:blip>
          <a:stretch>
            <a:fillRect/>
          </a:stretch>
        </p:blipFill>
        <p:spPr>
          <a:xfrm>
            <a:off x="331150" y="1574775"/>
            <a:ext cx="2689950" cy="2638650"/>
          </a:xfrm>
          <a:prstGeom prst="rect">
            <a:avLst/>
          </a:prstGeom>
          <a:noFill/>
          <a:ln>
            <a:noFill/>
          </a:ln>
        </p:spPr>
      </p:pic>
      <p:sp>
        <p:nvSpPr>
          <p:cNvPr id="446" name="Google Shape;446;p46"/>
          <p:cNvSpPr txBox="1"/>
          <p:nvPr/>
        </p:nvSpPr>
        <p:spPr>
          <a:xfrm>
            <a:off x="3103100" y="2175450"/>
            <a:ext cx="18963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Accuracy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Sensitivity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Specificity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F1</a:t>
            </a:r>
            <a:endParaRPr b="1">
              <a:solidFill>
                <a:schemeClr val="accent1"/>
              </a:solidFill>
              <a:latin typeface="PT Sans Narrow"/>
              <a:ea typeface="PT Sans Narrow"/>
              <a:cs typeface="PT Sans Narrow"/>
              <a:sym typeface="PT Sans Narrow"/>
            </a:endParaRPr>
          </a:p>
          <a:p>
            <a:pPr indent="0" lvl="0" marL="0" rtl="0" algn="l">
              <a:spcBef>
                <a:spcPts val="0"/>
              </a:spcBef>
              <a:spcAft>
                <a:spcPts val="0"/>
              </a:spcAft>
              <a:buNone/>
            </a:pPr>
            <a:r>
              <a:rPr b="1" lang="en">
                <a:solidFill>
                  <a:schemeClr val="accent1"/>
                </a:solidFill>
                <a:latin typeface="PT Sans Narrow"/>
                <a:ea typeface="PT Sans Narrow"/>
                <a:cs typeface="PT Sans Narrow"/>
                <a:sym typeface="PT Sans Narrow"/>
              </a:rPr>
              <a:t> FPR (Type I Error Rate)</a:t>
            </a:r>
            <a:endParaRPr b="1">
              <a:solidFill>
                <a:schemeClr val="accent1"/>
              </a:solidFill>
              <a:latin typeface="PT Sans Narrow"/>
              <a:ea typeface="PT Sans Narrow"/>
              <a:cs typeface="PT Sans Narrow"/>
              <a:sym typeface="PT Sans Narrow"/>
            </a:endParaRPr>
          </a:p>
          <a:p>
            <a:pPr indent="0" lvl="0" marL="0" rtl="0" algn="l">
              <a:spcBef>
                <a:spcPts val="0"/>
              </a:spcBef>
              <a:spcAft>
                <a:spcPts val="0"/>
              </a:spcAft>
              <a:buNone/>
            </a:pPr>
            <a:r>
              <a:rPr b="1" lang="en">
                <a:solidFill>
                  <a:schemeClr val="accent1"/>
                </a:solidFill>
                <a:latin typeface="PT Sans Narrow"/>
                <a:ea typeface="PT Sans Narrow"/>
                <a:cs typeface="PT Sans Narrow"/>
                <a:sym typeface="PT Sans Narrow"/>
              </a:rPr>
              <a:t>FNR (Type II Error Rate)</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Balanced Accuracy</a:t>
            </a:r>
            <a:endParaRPr b="1">
              <a:solidFill>
                <a:schemeClr val="accent1"/>
              </a:solidFill>
              <a:latin typeface="PT Sans Narrow"/>
              <a:ea typeface="PT Sans Narrow"/>
              <a:cs typeface="PT Sans Narrow"/>
              <a:sym typeface="PT Sans Narrow"/>
            </a:endParaRPr>
          </a:p>
          <a:p>
            <a:pPr indent="0" lvl="0" marL="0" rtl="0" algn="ctr">
              <a:spcBef>
                <a:spcPts val="0"/>
              </a:spcBef>
              <a:spcAft>
                <a:spcPts val="0"/>
              </a:spcAft>
              <a:buNone/>
            </a:pPr>
            <a:r>
              <a:rPr b="1" lang="en">
                <a:solidFill>
                  <a:schemeClr val="accent1"/>
                </a:solidFill>
                <a:latin typeface="PT Sans Narrow"/>
                <a:ea typeface="PT Sans Narrow"/>
                <a:cs typeface="PT Sans Narrow"/>
                <a:sym typeface="PT Sans Narrow"/>
              </a:rPr>
              <a:t>AUC</a:t>
            </a:r>
            <a:endParaRPr b="1">
              <a:solidFill>
                <a:schemeClr val="accent1"/>
              </a:solidFill>
              <a:latin typeface="PT Sans Narrow"/>
              <a:ea typeface="PT Sans Narrow"/>
              <a:cs typeface="PT Sans Narrow"/>
              <a:sym typeface="PT Sans Narrow"/>
            </a:endParaRPr>
          </a:p>
        </p:txBody>
      </p:sp>
      <p:sp>
        <p:nvSpPr>
          <p:cNvPr id="447" name="Google Shape;447;p46"/>
          <p:cNvSpPr txBox="1"/>
          <p:nvPr/>
        </p:nvSpPr>
        <p:spPr>
          <a:xfrm>
            <a:off x="4130043" y="2175450"/>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0.748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0.252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0.874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0.878</a:t>
            </a:r>
            <a:endParaRPr b="1">
              <a:solidFill>
                <a:srgbClr val="666666"/>
              </a:solidFill>
              <a:latin typeface="PT Sans Narrow"/>
              <a:ea typeface="PT Sans Narrow"/>
              <a:cs typeface="PT Sans Narrow"/>
              <a:sym typeface="PT Sans Narrow"/>
            </a:endParaRPr>
          </a:p>
        </p:txBody>
      </p:sp>
      <p:sp>
        <p:nvSpPr>
          <p:cNvPr id="448" name="Google Shape;448;p46"/>
          <p:cNvSpPr txBox="1"/>
          <p:nvPr/>
        </p:nvSpPr>
        <p:spPr>
          <a:xfrm>
            <a:off x="4859799" y="2175450"/>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0.957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0.958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0.978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0.14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0.042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0.927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t/>
            </a:r>
            <a:endParaRPr b="1">
              <a:solidFill>
                <a:srgbClr val="666666"/>
              </a:solidFill>
              <a:latin typeface="PT Sans Narrow"/>
              <a:ea typeface="PT Sans Narrow"/>
              <a:cs typeface="PT Sans Narrow"/>
              <a:sym typeface="PT Sans Narrow"/>
            </a:endParaRPr>
          </a:p>
        </p:txBody>
      </p:sp>
      <p:sp>
        <p:nvSpPr>
          <p:cNvPr id="449" name="Google Shape;449;p46"/>
          <p:cNvSpPr txBox="1"/>
          <p:nvPr/>
        </p:nvSpPr>
        <p:spPr>
          <a:xfrm>
            <a:off x="5539168" y="2175450"/>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0.825</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0.175</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0.012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0.911</a:t>
            </a:r>
            <a:endParaRPr b="1">
              <a:solidFill>
                <a:srgbClr val="666666"/>
              </a:solidFill>
              <a:latin typeface="PT Sans Narrow"/>
              <a:ea typeface="PT Sans Narrow"/>
              <a:cs typeface="PT Sans Narrow"/>
              <a:sym typeface="PT Sans Narrow"/>
            </a:endParaRPr>
          </a:p>
        </p:txBody>
      </p:sp>
      <p:cxnSp>
        <p:nvCxnSpPr>
          <p:cNvPr id="450" name="Google Shape;450;p46"/>
          <p:cNvCxnSpPr/>
          <p:nvPr/>
        </p:nvCxnSpPr>
        <p:spPr>
          <a:xfrm>
            <a:off x="3212425" y="3730525"/>
            <a:ext cx="5619900" cy="0"/>
          </a:xfrm>
          <a:prstGeom prst="straightConnector1">
            <a:avLst/>
          </a:prstGeom>
          <a:noFill/>
          <a:ln cap="flat" cmpd="sng" w="9525">
            <a:solidFill>
              <a:srgbClr val="9E9E9E"/>
            </a:solidFill>
            <a:prstDash val="solid"/>
            <a:round/>
            <a:headEnd len="med" w="med" type="none"/>
            <a:tailEnd len="med" w="med" type="none"/>
          </a:ln>
        </p:spPr>
      </p:cxnSp>
      <p:cxnSp>
        <p:nvCxnSpPr>
          <p:cNvPr id="451" name="Google Shape;451;p46"/>
          <p:cNvCxnSpPr/>
          <p:nvPr/>
        </p:nvCxnSpPr>
        <p:spPr>
          <a:xfrm>
            <a:off x="3212425" y="3521963"/>
            <a:ext cx="5619900" cy="0"/>
          </a:xfrm>
          <a:prstGeom prst="straightConnector1">
            <a:avLst/>
          </a:prstGeom>
          <a:noFill/>
          <a:ln cap="flat" cmpd="sng" w="9525">
            <a:solidFill>
              <a:srgbClr val="9E9E9E"/>
            </a:solidFill>
            <a:prstDash val="solid"/>
            <a:round/>
            <a:headEnd len="med" w="med" type="none"/>
            <a:tailEnd len="med" w="med" type="none"/>
          </a:ln>
        </p:spPr>
      </p:cxnSp>
      <p:cxnSp>
        <p:nvCxnSpPr>
          <p:cNvPr id="452" name="Google Shape;452;p46"/>
          <p:cNvCxnSpPr/>
          <p:nvPr/>
        </p:nvCxnSpPr>
        <p:spPr>
          <a:xfrm>
            <a:off x="3212425" y="3313400"/>
            <a:ext cx="5619900" cy="0"/>
          </a:xfrm>
          <a:prstGeom prst="straightConnector1">
            <a:avLst/>
          </a:prstGeom>
          <a:noFill/>
          <a:ln cap="flat" cmpd="sng" w="9525">
            <a:solidFill>
              <a:srgbClr val="9E9E9E"/>
            </a:solidFill>
            <a:prstDash val="solid"/>
            <a:round/>
            <a:headEnd len="med" w="med" type="none"/>
            <a:tailEnd len="med" w="med" type="none"/>
          </a:ln>
        </p:spPr>
      </p:cxnSp>
      <p:cxnSp>
        <p:nvCxnSpPr>
          <p:cNvPr id="453" name="Google Shape;453;p46"/>
          <p:cNvCxnSpPr/>
          <p:nvPr/>
        </p:nvCxnSpPr>
        <p:spPr>
          <a:xfrm>
            <a:off x="3212425" y="2479150"/>
            <a:ext cx="5619900" cy="0"/>
          </a:xfrm>
          <a:prstGeom prst="straightConnector1">
            <a:avLst/>
          </a:prstGeom>
          <a:noFill/>
          <a:ln cap="flat" cmpd="sng" w="9525">
            <a:solidFill>
              <a:srgbClr val="9E9E9E"/>
            </a:solidFill>
            <a:prstDash val="solid"/>
            <a:round/>
            <a:headEnd len="med" w="med" type="none"/>
            <a:tailEnd len="med" w="med" type="none"/>
          </a:ln>
        </p:spPr>
      </p:cxnSp>
      <p:cxnSp>
        <p:nvCxnSpPr>
          <p:cNvPr id="454" name="Google Shape;454;p46"/>
          <p:cNvCxnSpPr/>
          <p:nvPr/>
        </p:nvCxnSpPr>
        <p:spPr>
          <a:xfrm>
            <a:off x="3212425" y="3104838"/>
            <a:ext cx="5619900" cy="0"/>
          </a:xfrm>
          <a:prstGeom prst="straightConnector1">
            <a:avLst/>
          </a:prstGeom>
          <a:noFill/>
          <a:ln cap="flat" cmpd="sng" w="9525">
            <a:solidFill>
              <a:srgbClr val="9E9E9E"/>
            </a:solidFill>
            <a:prstDash val="solid"/>
            <a:round/>
            <a:headEnd len="med" w="med" type="none"/>
            <a:tailEnd len="med" w="med" type="none"/>
          </a:ln>
        </p:spPr>
      </p:cxnSp>
      <p:cxnSp>
        <p:nvCxnSpPr>
          <p:cNvPr id="455" name="Google Shape;455;p46"/>
          <p:cNvCxnSpPr/>
          <p:nvPr/>
        </p:nvCxnSpPr>
        <p:spPr>
          <a:xfrm>
            <a:off x="3212425" y="2896275"/>
            <a:ext cx="5619900" cy="0"/>
          </a:xfrm>
          <a:prstGeom prst="straightConnector1">
            <a:avLst/>
          </a:prstGeom>
          <a:noFill/>
          <a:ln cap="flat" cmpd="sng" w="9525">
            <a:solidFill>
              <a:srgbClr val="9E9E9E"/>
            </a:solidFill>
            <a:prstDash val="solid"/>
            <a:round/>
            <a:headEnd len="med" w="med" type="none"/>
            <a:tailEnd len="med" w="med" type="none"/>
          </a:ln>
        </p:spPr>
      </p:cxnSp>
      <p:cxnSp>
        <p:nvCxnSpPr>
          <p:cNvPr id="456" name="Google Shape;456;p46"/>
          <p:cNvCxnSpPr/>
          <p:nvPr/>
        </p:nvCxnSpPr>
        <p:spPr>
          <a:xfrm>
            <a:off x="3212425" y="2687712"/>
            <a:ext cx="5619900" cy="0"/>
          </a:xfrm>
          <a:prstGeom prst="straightConnector1">
            <a:avLst/>
          </a:prstGeom>
          <a:noFill/>
          <a:ln cap="flat" cmpd="sng" w="9525">
            <a:solidFill>
              <a:srgbClr val="9E9E9E"/>
            </a:solidFill>
            <a:prstDash val="solid"/>
            <a:round/>
            <a:headEnd len="med" w="med" type="none"/>
            <a:tailEnd len="med" w="med" type="none"/>
          </a:ln>
        </p:spPr>
      </p:cxnSp>
      <p:sp>
        <p:nvSpPr>
          <p:cNvPr id="457" name="Google Shape;457;p46"/>
          <p:cNvSpPr txBox="1"/>
          <p:nvPr>
            <p:ph type="title"/>
          </p:nvPr>
        </p:nvSpPr>
        <p:spPr>
          <a:xfrm>
            <a:off x="5918250" y="1859313"/>
            <a:ext cx="800400" cy="3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Both Sampled</a:t>
            </a:r>
            <a:endParaRPr sz="1400">
              <a:solidFill>
                <a:srgbClr val="666666"/>
              </a:solidFill>
            </a:endParaRPr>
          </a:p>
        </p:txBody>
      </p:sp>
      <p:sp>
        <p:nvSpPr>
          <p:cNvPr id="458" name="Google Shape;458;p46"/>
          <p:cNvSpPr txBox="1"/>
          <p:nvPr>
            <p:ph type="title"/>
          </p:nvPr>
        </p:nvSpPr>
        <p:spPr>
          <a:xfrm>
            <a:off x="4234825" y="1842775"/>
            <a:ext cx="14826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Decision </a:t>
            </a:r>
            <a:endParaRPr sz="1400">
              <a:solidFill>
                <a:srgbClr val="666666"/>
              </a:solidFill>
            </a:endParaRPr>
          </a:p>
          <a:p>
            <a:pPr indent="0" lvl="0" marL="0" rtl="0" algn="ctr">
              <a:spcBef>
                <a:spcPts val="0"/>
              </a:spcBef>
              <a:spcAft>
                <a:spcPts val="0"/>
              </a:spcAft>
              <a:buNone/>
            </a:pPr>
            <a:r>
              <a:rPr lang="en" sz="1400">
                <a:solidFill>
                  <a:srgbClr val="666666"/>
                </a:solidFill>
              </a:rPr>
              <a:t>Tree</a:t>
            </a:r>
            <a:endParaRPr sz="1400">
              <a:solidFill>
                <a:srgbClr val="666666"/>
              </a:solidFill>
            </a:endParaRPr>
          </a:p>
        </p:txBody>
      </p:sp>
      <p:sp>
        <p:nvSpPr>
          <p:cNvPr id="459" name="Google Shape;459;p46"/>
          <p:cNvSpPr txBox="1"/>
          <p:nvPr>
            <p:ph type="title"/>
          </p:nvPr>
        </p:nvSpPr>
        <p:spPr>
          <a:xfrm>
            <a:off x="5194700" y="1842775"/>
            <a:ext cx="9948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Under</a:t>
            </a:r>
            <a:endParaRPr sz="1400">
              <a:solidFill>
                <a:srgbClr val="666666"/>
              </a:solidFill>
            </a:endParaRPr>
          </a:p>
          <a:p>
            <a:pPr indent="0" lvl="0" marL="0" rtl="0" algn="ctr">
              <a:spcBef>
                <a:spcPts val="0"/>
              </a:spcBef>
              <a:spcAft>
                <a:spcPts val="0"/>
              </a:spcAft>
              <a:buNone/>
            </a:pPr>
            <a:r>
              <a:rPr lang="en" sz="1400">
                <a:solidFill>
                  <a:srgbClr val="666666"/>
                </a:solidFill>
              </a:rPr>
              <a:t>Sampled</a:t>
            </a:r>
            <a:endParaRPr sz="1400">
              <a:solidFill>
                <a:srgbClr val="666666"/>
              </a:solidFill>
            </a:endParaRPr>
          </a:p>
        </p:txBody>
      </p:sp>
      <p:sp>
        <p:nvSpPr>
          <p:cNvPr id="460" name="Google Shape;460;p46"/>
          <p:cNvSpPr txBox="1"/>
          <p:nvPr>
            <p:ph type="title"/>
          </p:nvPr>
        </p:nvSpPr>
        <p:spPr>
          <a:xfrm>
            <a:off x="6337650" y="1833363"/>
            <a:ext cx="1179900" cy="3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SMOTE</a:t>
            </a:r>
            <a:endParaRPr sz="1400">
              <a:solidFill>
                <a:srgbClr val="666666"/>
              </a:solidFill>
            </a:endParaRPr>
          </a:p>
        </p:txBody>
      </p:sp>
      <p:sp>
        <p:nvSpPr>
          <p:cNvPr id="461" name="Google Shape;461;p46"/>
          <p:cNvSpPr txBox="1"/>
          <p:nvPr/>
        </p:nvSpPr>
        <p:spPr>
          <a:xfrm>
            <a:off x="6155268" y="2175450"/>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0.976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0.976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0.888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0.988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0.112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0.024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0.932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0.954</a:t>
            </a:r>
            <a:endParaRPr b="1" sz="3600">
              <a:solidFill>
                <a:srgbClr val="EF6C00"/>
              </a:solidFill>
            </a:endParaRPr>
          </a:p>
          <a:p>
            <a:pPr indent="0" lvl="0" marL="0" marR="0" rtl="0" algn="ctr">
              <a:lnSpc>
                <a:spcPct val="100000"/>
              </a:lnSpc>
              <a:spcBef>
                <a:spcPts val="0"/>
              </a:spcBef>
              <a:spcAft>
                <a:spcPts val="0"/>
              </a:spcAft>
              <a:buNone/>
            </a:pPr>
            <a:r>
              <a:t/>
            </a:r>
            <a:endParaRPr b="1">
              <a:solidFill>
                <a:srgbClr val="666666"/>
              </a:solidFill>
              <a:latin typeface="PT Sans Narrow"/>
              <a:ea typeface="PT Sans Narrow"/>
              <a:cs typeface="PT Sans Narrow"/>
              <a:sym typeface="PT Sans Narrow"/>
            </a:endParaRPr>
          </a:p>
        </p:txBody>
      </p:sp>
      <p:sp>
        <p:nvSpPr>
          <p:cNvPr id="462" name="Google Shape;462;p46"/>
          <p:cNvSpPr txBox="1"/>
          <p:nvPr/>
        </p:nvSpPr>
        <p:spPr>
          <a:xfrm>
            <a:off x="6753224" y="2175450"/>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0.79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0.21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0.002</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0.894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0.905</a:t>
            </a:r>
            <a:endParaRPr b="1">
              <a:solidFill>
                <a:srgbClr val="666666"/>
              </a:solidFill>
              <a:latin typeface="PT Sans Narrow"/>
              <a:ea typeface="PT Sans Narrow"/>
              <a:cs typeface="PT Sans Narrow"/>
              <a:sym typeface="PT Sans Narrow"/>
            </a:endParaRPr>
          </a:p>
        </p:txBody>
      </p:sp>
      <p:sp>
        <p:nvSpPr>
          <p:cNvPr id="463" name="Google Shape;463;p46"/>
          <p:cNvSpPr txBox="1"/>
          <p:nvPr>
            <p:ph type="title"/>
          </p:nvPr>
        </p:nvSpPr>
        <p:spPr>
          <a:xfrm>
            <a:off x="6666550" y="1677838"/>
            <a:ext cx="1896300" cy="3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Changing</a:t>
            </a:r>
            <a:endParaRPr sz="1400">
              <a:solidFill>
                <a:srgbClr val="666666"/>
              </a:solidFill>
            </a:endParaRPr>
          </a:p>
          <a:p>
            <a:pPr indent="0" lvl="0" marL="0" rtl="0" algn="ctr">
              <a:spcBef>
                <a:spcPts val="0"/>
              </a:spcBef>
              <a:spcAft>
                <a:spcPts val="0"/>
              </a:spcAft>
              <a:buNone/>
            </a:pPr>
            <a:r>
              <a:rPr lang="en" sz="1400">
                <a:solidFill>
                  <a:srgbClr val="666666"/>
                </a:solidFill>
              </a:rPr>
              <a:t>Priors</a:t>
            </a:r>
            <a:endParaRPr sz="1400">
              <a:solidFill>
                <a:srgbClr val="666666"/>
              </a:solidFill>
            </a:endParaRPr>
          </a:p>
        </p:txBody>
      </p:sp>
      <p:sp>
        <p:nvSpPr>
          <p:cNvPr id="464" name="Google Shape;464;p46"/>
          <p:cNvSpPr txBox="1"/>
          <p:nvPr/>
        </p:nvSpPr>
        <p:spPr>
          <a:xfrm>
            <a:off x="7453193" y="2175450"/>
            <a:ext cx="1673700" cy="181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0.996</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0.997</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0.811</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0.998</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0.189</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0.003</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0.904</a:t>
            </a:r>
            <a:endParaRPr b="1">
              <a:solidFill>
                <a:srgbClr val="666666"/>
              </a:solidFill>
              <a:latin typeface="PT Sans Narrow"/>
              <a:ea typeface="PT Sans Narrow"/>
              <a:cs typeface="PT Sans Narrow"/>
              <a:sym typeface="PT Sans Narrow"/>
            </a:endParaRPr>
          </a:p>
          <a:p>
            <a:pPr indent="0" lvl="0" marL="0" marR="0" rtl="0" algn="ctr">
              <a:lnSpc>
                <a:spcPct val="100000"/>
              </a:lnSpc>
              <a:spcBef>
                <a:spcPts val="0"/>
              </a:spcBef>
              <a:spcAft>
                <a:spcPts val="0"/>
              </a:spcAft>
              <a:buNone/>
            </a:pPr>
            <a:r>
              <a:rPr b="1" lang="en">
                <a:solidFill>
                  <a:srgbClr val="666666"/>
                </a:solidFill>
                <a:latin typeface="PT Sans Narrow"/>
                <a:ea typeface="PT Sans Narrow"/>
                <a:cs typeface="PT Sans Narrow"/>
                <a:sym typeface="PT Sans Narrow"/>
              </a:rPr>
              <a:t>0.904</a:t>
            </a:r>
            <a:endParaRPr b="1">
              <a:solidFill>
                <a:srgbClr val="666666"/>
              </a:solidFill>
              <a:latin typeface="PT Sans Narrow"/>
              <a:ea typeface="PT Sans Narrow"/>
              <a:cs typeface="PT Sans Narrow"/>
              <a:sym typeface="PT Sans Narrow"/>
            </a:endParaRPr>
          </a:p>
        </p:txBody>
      </p:sp>
      <p:sp>
        <p:nvSpPr>
          <p:cNvPr id="465" name="Google Shape;465;p46"/>
          <p:cNvSpPr txBox="1"/>
          <p:nvPr>
            <p:ph type="title"/>
          </p:nvPr>
        </p:nvSpPr>
        <p:spPr>
          <a:xfrm>
            <a:off x="7832850" y="1829938"/>
            <a:ext cx="914400" cy="3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66666"/>
                </a:solidFill>
              </a:rPr>
              <a:t>Loss</a:t>
            </a:r>
            <a:endParaRPr sz="1400">
              <a:solidFill>
                <a:srgbClr val="666666"/>
              </a:solidFill>
            </a:endParaRPr>
          </a:p>
          <a:p>
            <a:pPr indent="0" lvl="0" marL="0" rtl="0" algn="ctr">
              <a:spcBef>
                <a:spcPts val="0"/>
              </a:spcBef>
              <a:spcAft>
                <a:spcPts val="0"/>
              </a:spcAft>
              <a:buNone/>
            </a:pPr>
            <a:r>
              <a:rPr lang="en" sz="1400">
                <a:solidFill>
                  <a:srgbClr val="666666"/>
                </a:solidFill>
              </a:rPr>
              <a:t>Matrix</a:t>
            </a:r>
            <a:endParaRPr sz="1400">
              <a:solidFill>
                <a:srgbClr val="66666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 isn’t Enough</a:t>
            </a:r>
            <a:endParaRPr/>
          </a:p>
        </p:txBody>
      </p:sp>
      <p:sp>
        <p:nvSpPr>
          <p:cNvPr id="471" name="Google Shape;471;p47"/>
          <p:cNvSpPr txBox="1"/>
          <p:nvPr>
            <p:ph idx="1" type="body"/>
          </p:nvPr>
        </p:nvSpPr>
        <p:spPr>
          <a:xfrm>
            <a:off x="311700" y="1266325"/>
            <a:ext cx="8473800" cy="33027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Might not always have a large dataset</a:t>
            </a:r>
            <a:endParaRPr sz="14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Fraud changes, may not have the same desired outcomes</a:t>
            </a:r>
            <a:endParaRPr sz="14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We can instead utilize unsupervised learning to search for outliers.</a:t>
            </a:r>
            <a:endParaRPr sz="1400">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a:t>
            </a:r>
            <a:endParaRPr/>
          </a:p>
        </p:txBody>
      </p:sp>
      <p:sp>
        <p:nvSpPr>
          <p:cNvPr id="477" name="Google Shape;477;p48"/>
          <p:cNvSpPr txBox="1"/>
          <p:nvPr>
            <p:ph idx="1" type="body"/>
          </p:nvPr>
        </p:nvSpPr>
        <p:spPr>
          <a:xfrm>
            <a:off x="1083050" y="3905900"/>
            <a:ext cx="3345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Starting with clustered data</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Assign the cluster centroids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solidFill>
                <a:srgbClr val="000000"/>
              </a:solidFill>
              <a:latin typeface="Arial"/>
              <a:ea typeface="Arial"/>
              <a:cs typeface="Arial"/>
              <a:sym typeface="Arial"/>
            </a:endParaRPr>
          </a:p>
        </p:txBody>
      </p:sp>
      <p:pic>
        <p:nvPicPr>
          <p:cNvPr id="478" name="Google Shape;478;p48"/>
          <p:cNvPicPr preferRelativeResize="0"/>
          <p:nvPr/>
        </p:nvPicPr>
        <p:blipFill>
          <a:blip r:embed="rId3">
            <a:alphaModFix/>
          </a:blip>
          <a:stretch>
            <a:fillRect/>
          </a:stretch>
        </p:blipFill>
        <p:spPr>
          <a:xfrm>
            <a:off x="514475" y="1266325"/>
            <a:ext cx="2076325" cy="2317150"/>
          </a:xfrm>
          <a:prstGeom prst="rect">
            <a:avLst/>
          </a:prstGeom>
          <a:noFill/>
          <a:ln>
            <a:noFill/>
          </a:ln>
        </p:spPr>
      </p:pic>
      <p:pic>
        <p:nvPicPr>
          <p:cNvPr id="479" name="Google Shape;479;p48"/>
          <p:cNvPicPr preferRelativeResize="0"/>
          <p:nvPr/>
        </p:nvPicPr>
        <p:blipFill>
          <a:blip r:embed="rId4">
            <a:alphaModFix/>
          </a:blip>
          <a:stretch>
            <a:fillRect/>
          </a:stretch>
        </p:blipFill>
        <p:spPr>
          <a:xfrm>
            <a:off x="2590800" y="1315975"/>
            <a:ext cx="2076324" cy="2336307"/>
          </a:xfrm>
          <a:prstGeom prst="rect">
            <a:avLst/>
          </a:prstGeom>
          <a:noFill/>
          <a:ln>
            <a:noFill/>
          </a:ln>
        </p:spPr>
      </p:pic>
      <p:pic>
        <p:nvPicPr>
          <p:cNvPr id="480" name="Google Shape;480;p48"/>
          <p:cNvPicPr preferRelativeResize="0"/>
          <p:nvPr/>
        </p:nvPicPr>
        <p:blipFill>
          <a:blip r:embed="rId5">
            <a:alphaModFix/>
          </a:blip>
          <a:stretch>
            <a:fillRect/>
          </a:stretch>
        </p:blipFill>
        <p:spPr>
          <a:xfrm>
            <a:off x="6916175" y="1277875"/>
            <a:ext cx="2005976" cy="2294047"/>
          </a:xfrm>
          <a:prstGeom prst="rect">
            <a:avLst/>
          </a:prstGeom>
          <a:noFill/>
          <a:ln>
            <a:noFill/>
          </a:ln>
        </p:spPr>
      </p:pic>
      <p:pic>
        <p:nvPicPr>
          <p:cNvPr id="481" name="Google Shape;481;p48"/>
          <p:cNvPicPr preferRelativeResize="0"/>
          <p:nvPr/>
        </p:nvPicPr>
        <p:blipFill>
          <a:blip r:embed="rId6">
            <a:alphaModFix/>
          </a:blip>
          <a:stretch>
            <a:fillRect/>
          </a:stretch>
        </p:blipFill>
        <p:spPr>
          <a:xfrm>
            <a:off x="5022400" y="1266325"/>
            <a:ext cx="2005972" cy="2317150"/>
          </a:xfrm>
          <a:prstGeom prst="rect">
            <a:avLst/>
          </a:prstGeom>
          <a:noFill/>
          <a:ln>
            <a:noFill/>
          </a:ln>
        </p:spPr>
      </p:pic>
      <p:sp>
        <p:nvSpPr>
          <p:cNvPr id="482" name="Google Shape;482;p48"/>
          <p:cNvSpPr txBox="1"/>
          <p:nvPr>
            <p:ph idx="1" type="body"/>
          </p:nvPr>
        </p:nvSpPr>
        <p:spPr>
          <a:xfrm>
            <a:off x="5022400" y="3905900"/>
            <a:ext cx="3921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Define distances from the cluster centroid</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Flag fraud for those furthest away from cluster centroid</a:t>
            </a:r>
            <a:endParaRPr b="1" sz="3600">
              <a:solidFill>
                <a:srgbClr val="EF6C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a:t>
            </a:r>
            <a:endParaRPr/>
          </a:p>
        </p:txBody>
      </p:sp>
      <p:pic>
        <p:nvPicPr>
          <p:cNvPr id="488" name="Google Shape;488;p49"/>
          <p:cNvPicPr preferRelativeResize="0"/>
          <p:nvPr/>
        </p:nvPicPr>
        <p:blipFill>
          <a:blip r:embed="rId3">
            <a:alphaModFix/>
          </a:blip>
          <a:stretch>
            <a:fillRect/>
          </a:stretch>
        </p:blipFill>
        <p:spPr>
          <a:xfrm>
            <a:off x="1261625" y="1798325"/>
            <a:ext cx="2204074" cy="2119075"/>
          </a:xfrm>
          <a:prstGeom prst="rect">
            <a:avLst/>
          </a:prstGeom>
          <a:noFill/>
          <a:ln>
            <a:noFill/>
          </a:ln>
        </p:spPr>
      </p:pic>
      <p:pic>
        <p:nvPicPr>
          <p:cNvPr id="489" name="Google Shape;489;p49"/>
          <p:cNvPicPr preferRelativeResize="0"/>
          <p:nvPr/>
        </p:nvPicPr>
        <p:blipFill>
          <a:blip r:embed="rId4">
            <a:alphaModFix/>
          </a:blip>
          <a:stretch>
            <a:fillRect/>
          </a:stretch>
        </p:blipFill>
        <p:spPr>
          <a:xfrm>
            <a:off x="4718950" y="1798325"/>
            <a:ext cx="2288826" cy="2119076"/>
          </a:xfrm>
          <a:prstGeom prst="rect">
            <a:avLst/>
          </a:prstGeom>
          <a:noFill/>
          <a:ln>
            <a:noFill/>
          </a:ln>
        </p:spPr>
      </p:pic>
      <p:sp>
        <p:nvSpPr>
          <p:cNvPr id="490" name="Google Shape;490;p49"/>
          <p:cNvSpPr txBox="1"/>
          <p:nvPr>
            <p:ph idx="1" type="body"/>
          </p:nvPr>
        </p:nvSpPr>
        <p:spPr>
          <a:xfrm>
            <a:off x="654000" y="1242250"/>
            <a:ext cx="532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V14 and V17 are two most important variables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a:t>
            </a:r>
            <a:endParaRPr/>
          </a:p>
        </p:txBody>
      </p:sp>
      <p:pic>
        <p:nvPicPr>
          <p:cNvPr id="496" name="Google Shape;496;p50"/>
          <p:cNvPicPr preferRelativeResize="0"/>
          <p:nvPr/>
        </p:nvPicPr>
        <p:blipFill>
          <a:blip r:embed="rId3">
            <a:alphaModFix/>
          </a:blip>
          <a:stretch>
            <a:fillRect/>
          </a:stretch>
        </p:blipFill>
        <p:spPr>
          <a:xfrm>
            <a:off x="5760399" y="2196597"/>
            <a:ext cx="2971976" cy="2739203"/>
          </a:xfrm>
          <a:prstGeom prst="rect">
            <a:avLst/>
          </a:prstGeom>
          <a:noFill/>
          <a:ln>
            <a:noFill/>
          </a:ln>
        </p:spPr>
      </p:pic>
      <p:pic>
        <p:nvPicPr>
          <p:cNvPr id="497" name="Google Shape;497;p50"/>
          <p:cNvPicPr preferRelativeResize="0"/>
          <p:nvPr/>
        </p:nvPicPr>
        <p:blipFill>
          <a:blip r:embed="rId4">
            <a:alphaModFix/>
          </a:blip>
          <a:stretch>
            <a:fillRect/>
          </a:stretch>
        </p:blipFill>
        <p:spPr>
          <a:xfrm>
            <a:off x="537800" y="1624100"/>
            <a:ext cx="3589848" cy="1021675"/>
          </a:xfrm>
          <a:prstGeom prst="rect">
            <a:avLst/>
          </a:prstGeom>
          <a:noFill/>
          <a:ln>
            <a:noFill/>
          </a:ln>
        </p:spPr>
      </p:pic>
      <p:pic>
        <p:nvPicPr>
          <p:cNvPr id="498" name="Google Shape;498;p50"/>
          <p:cNvPicPr preferRelativeResize="0"/>
          <p:nvPr/>
        </p:nvPicPr>
        <p:blipFill>
          <a:blip r:embed="rId5">
            <a:alphaModFix/>
          </a:blip>
          <a:stretch>
            <a:fillRect/>
          </a:stretch>
        </p:blipFill>
        <p:spPr>
          <a:xfrm>
            <a:off x="2788425" y="1995650"/>
            <a:ext cx="2971975" cy="2940150"/>
          </a:xfrm>
          <a:prstGeom prst="rect">
            <a:avLst/>
          </a:prstGeom>
          <a:noFill/>
          <a:ln>
            <a:noFill/>
          </a:ln>
        </p:spPr>
      </p:pic>
      <p:sp>
        <p:nvSpPr>
          <p:cNvPr id="499" name="Google Shape;499;p50"/>
          <p:cNvSpPr/>
          <p:nvPr/>
        </p:nvSpPr>
        <p:spPr>
          <a:xfrm>
            <a:off x="4350600" y="3419975"/>
            <a:ext cx="53700" cy="47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txBox="1"/>
          <p:nvPr>
            <p:ph idx="1" type="body"/>
          </p:nvPr>
        </p:nvSpPr>
        <p:spPr>
          <a:xfrm>
            <a:off x="493100" y="1220325"/>
            <a:ext cx="5323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Applying K-Means Clustering</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Clustering</a:t>
            </a:r>
            <a:endParaRPr/>
          </a:p>
        </p:txBody>
      </p:sp>
      <p:pic>
        <p:nvPicPr>
          <p:cNvPr id="506" name="Google Shape;506;p51"/>
          <p:cNvPicPr preferRelativeResize="0"/>
          <p:nvPr/>
        </p:nvPicPr>
        <p:blipFill>
          <a:blip r:embed="rId3">
            <a:alphaModFix/>
          </a:blip>
          <a:stretch>
            <a:fillRect/>
          </a:stretch>
        </p:blipFill>
        <p:spPr>
          <a:xfrm>
            <a:off x="311700" y="1429975"/>
            <a:ext cx="4968525" cy="1590875"/>
          </a:xfrm>
          <a:prstGeom prst="rect">
            <a:avLst/>
          </a:prstGeom>
          <a:noFill/>
          <a:ln>
            <a:noFill/>
          </a:ln>
        </p:spPr>
      </p:pic>
      <p:pic>
        <p:nvPicPr>
          <p:cNvPr id="507" name="Google Shape;507;p51"/>
          <p:cNvPicPr preferRelativeResize="0"/>
          <p:nvPr/>
        </p:nvPicPr>
        <p:blipFill>
          <a:blip r:embed="rId4">
            <a:alphaModFix/>
          </a:blip>
          <a:stretch>
            <a:fillRect/>
          </a:stretch>
        </p:blipFill>
        <p:spPr>
          <a:xfrm>
            <a:off x="311700" y="3468225"/>
            <a:ext cx="2529967" cy="707400"/>
          </a:xfrm>
          <a:prstGeom prst="rect">
            <a:avLst/>
          </a:prstGeom>
          <a:noFill/>
          <a:ln>
            <a:noFill/>
          </a:ln>
        </p:spPr>
      </p:pic>
      <p:pic>
        <p:nvPicPr>
          <p:cNvPr id="508" name="Google Shape;508;p51"/>
          <p:cNvPicPr preferRelativeResize="0"/>
          <p:nvPr/>
        </p:nvPicPr>
        <p:blipFill>
          <a:blip r:embed="rId5">
            <a:alphaModFix/>
          </a:blip>
          <a:stretch>
            <a:fillRect/>
          </a:stretch>
        </p:blipFill>
        <p:spPr>
          <a:xfrm>
            <a:off x="5389625" y="1032625"/>
            <a:ext cx="3558976" cy="33488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Fraud</a:t>
            </a:r>
            <a:endParaRPr/>
          </a:p>
          <a:p>
            <a:pPr indent="0" lvl="0" marL="0" rtl="0" algn="l">
              <a:spcBef>
                <a:spcPts val="0"/>
              </a:spcBef>
              <a:spcAft>
                <a:spcPts val="0"/>
              </a:spcAft>
              <a:buNone/>
            </a:pPr>
            <a:r>
              <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 What is Credit Card Fraud</a:t>
            </a:r>
            <a:endParaRPr>
              <a:solidFill>
                <a:srgbClr val="333333"/>
              </a:solidFill>
            </a:endParaRPr>
          </a:p>
          <a:p>
            <a:pPr indent="-317500" lvl="0" marL="457200" rtl="0" algn="l">
              <a:spcBef>
                <a:spcPts val="1600"/>
              </a:spcBef>
              <a:spcAft>
                <a:spcPts val="0"/>
              </a:spcAft>
              <a:buSzPts val="1400"/>
              <a:buChar char="-"/>
            </a:pPr>
            <a:r>
              <a:rPr lang="en" sz="1400">
                <a:solidFill>
                  <a:srgbClr val="333333"/>
                </a:solidFill>
                <a:highlight>
                  <a:srgbClr val="FFFFFF"/>
                </a:highlight>
              </a:rPr>
              <a:t>T</a:t>
            </a:r>
            <a:r>
              <a:rPr lang="en" sz="1400">
                <a:solidFill>
                  <a:srgbClr val="333333"/>
                </a:solidFill>
                <a:highlight>
                  <a:srgbClr val="FFFFFF"/>
                </a:highlight>
                <a:uFill>
                  <a:noFill/>
                </a:uFill>
                <a:hlinkClick r:id="rId3"/>
              </a:rPr>
              <a:t>heft</a:t>
            </a:r>
            <a:r>
              <a:rPr lang="en" sz="1400">
                <a:solidFill>
                  <a:srgbClr val="333333"/>
                </a:solidFill>
                <a:highlight>
                  <a:srgbClr val="FFFFFF"/>
                </a:highlight>
              </a:rPr>
              <a:t> and F</a:t>
            </a:r>
            <a:r>
              <a:rPr lang="en" sz="1400">
                <a:solidFill>
                  <a:srgbClr val="333333"/>
                </a:solidFill>
                <a:highlight>
                  <a:srgbClr val="FFFFFF"/>
                </a:highlight>
                <a:uFill>
                  <a:noFill/>
                </a:uFill>
                <a:hlinkClick r:id="rId4"/>
              </a:rPr>
              <a:t>raud</a:t>
            </a:r>
            <a:r>
              <a:rPr lang="en" sz="1400">
                <a:solidFill>
                  <a:srgbClr val="333333"/>
                </a:solidFill>
                <a:highlight>
                  <a:srgbClr val="FFFFFF"/>
                </a:highlight>
              </a:rPr>
              <a:t> committed using or involving a </a:t>
            </a:r>
            <a:r>
              <a:rPr lang="en" sz="1400">
                <a:solidFill>
                  <a:srgbClr val="333333"/>
                </a:solidFill>
                <a:highlight>
                  <a:srgbClr val="FFFFFF"/>
                </a:highlight>
                <a:uFill>
                  <a:noFill/>
                </a:uFill>
                <a:hlinkClick r:id="rId5"/>
              </a:rPr>
              <a:t>payment card</a:t>
            </a:r>
            <a:endParaRPr sz="1400">
              <a:solidFill>
                <a:srgbClr val="333333"/>
              </a:solidFill>
              <a:highlight>
                <a:srgbClr val="FFFFFF"/>
              </a:highlight>
            </a:endParaRPr>
          </a:p>
          <a:p>
            <a:pPr indent="-317500" lvl="0" marL="457200" rtl="0" algn="l">
              <a:spcBef>
                <a:spcPts val="0"/>
              </a:spcBef>
              <a:spcAft>
                <a:spcPts val="0"/>
              </a:spcAft>
              <a:buClr>
                <a:srgbClr val="333333"/>
              </a:buClr>
              <a:buSzPts val="1400"/>
              <a:buChar char="-"/>
            </a:pPr>
            <a:r>
              <a:rPr lang="en" sz="1400">
                <a:solidFill>
                  <a:srgbClr val="333333"/>
                </a:solidFill>
                <a:highlight>
                  <a:srgbClr val="FFFFFF"/>
                </a:highlight>
              </a:rPr>
              <a:t>Uncommon, concealed, changing over time, organized</a:t>
            </a:r>
            <a:endParaRPr sz="1400">
              <a:solidFill>
                <a:srgbClr val="333333"/>
              </a:solidFill>
              <a:highlight>
                <a:srgbClr val="FFFFFF"/>
              </a:highlight>
            </a:endParaRPr>
          </a:p>
          <a:p>
            <a:pPr indent="0" lvl="0" marL="0" rtl="0" algn="l">
              <a:spcBef>
                <a:spcPts val="1600"/>
              </a:spcBef>
              <a:spcAft>
                <a:spcPts val="0"/>
              </a:spcAft>
              <a:buNone/>
            </a:pPr>
            <a:r>
              <a:t/>
            </a:r>
            <a:endParaRPr sz="1400">
              <a:solidFill>
                <a:srgbClr val="333333"/>
              </a:solidFill>
            </a:endParaRPr>
          </a:p>
          <a:p>
            <a:pPr indent="0" lvl="0" marL="0" rtl="0" algn="l">
              <a:spcBef>
                <a:spcPts val="1600"/>
              </a:spcBef>
              <a:spcAft>
                <a:spcPts val="0"/>
              </a:spcAft>
              <a:buNone/>
            </a:pPr>
            <a:r>
              <a:rPr lang="en">
                <a:solidFill>
                  <a:srgbClr val="333333"/>
                </a:solidFill>
              </a:rPr>
              <a:t>· Our project</a:t>
            </a:r>
            <a:endParaRPr>
              <a:solidFill>
                <a:srgbClr val="333333"/>
              </a:solidFill>
            </a:endParaRPr>
          </a:p>
          <a:p>
            <a:pPr indent="-317500" lvl="0" marL="457200" rtl="0" algn="l">
              <a:spcBef>
                <a:spcPts val="1600"/>
              </a:spcBef>
              <a:spcAft>
                <a:spcPts val="0"/>
              </a:spcAft>
              <a:buClr>
                <a:srgbClr val="333333"/>
              </a:buClr>
              <a:buSzPts val="1400"/>
              <a:buChar char="-"/>
            </a:pPr>
            <a:r>
              <a:rPr lang="en" sz="1400">
                <a:solidFill>
                  <a:srgbClr val="333333"/>
                </a:solidFill>
              </a:rPr>
              <a:t>Analyzing European credit card transaction data</a:t>
            </a:r>
            <a:endParaRPr sz="1400">
              <a:solidFill>
                <a:srgbClr val="333333"/>
              </a:solidFill>
            </a:endParaRPr>
          </a:p>
          <a:p>
            <a:pPr indent="-317500" lvl="0" marL="457200" rtl="0" algn="l">
              <a:spcBef>
                <a:spcPts val="0"/>
              </a:spcBef>
              <a:spcAft>
                <a:spcPts val="0"/>
              </a:spcAft>
              <a:buClr>
                <a:srgbClr val="333333"/>
              </a:buClr>
              <a:buSzPts val="1400"/>
              <a:buChar char="-"/>
            </a:pPr>
            <a:r>
              <a:rPr lang="en" sz="1400">
                <a:solidFill>
                  <a:srgbClr val="333333"/>
                </a:solidFill>
              </a:rPr>
              <a:t>Using different machine learning models to detect fraud</a:t>
            </a:r>
            <a:endParaRPr sz="1400">
              <a:solidFill>
                <a:srgbClr val="333333"/>
              </a:solidFill>
            </a:endParaRPr>
          </a:p>
          <a:p>
            <a:pPr indent="0" lvl="0" marL="0" rtl="0" algn="l">
              <a:spcBef>
                <a:spcPts val="1600"/>
              </a:spcBef>
              <a:spcAft>
                <a:spcPts val="0"/>
              </a:spcAft>
              <a:buNone/>
            </a:pPr>
            <a:r>
              <a:t/>
            </a:r>
            <a:endParaRPr sz="1350">
              <a:solidFill>
                <a:srgbClr val="333333"/>
              </a:solidFill>
              <a:latin typeface="Roboto"/>
              <a:ea typeface="Roboto"/>
              <a:cs typeface="Roboto"/>
              <a:sym typeface="Roboto"/>
            </a:endParaRPr>
          </a:p>
          <a:p>
            <a:pPr indent="0" lvl="0" marL="0" rtl="0" algn="l">
              <a:spcBef>
                <a:spcPts val="1600"/>
              </a:spcBef>
              <a:spcAft>
                <a:spcPts val="0"/>
              </a:spcAft>
              <a:buNone/>
            </a:pPr>
            <a:r>
              <a:t/>
            </a:r>
            <a:endParaRPr sz="1350">
              <a:solidFill>
                <a:srgbClr val="333333"/>
              </a:solidFill>
              <a:latin typeface="Roboto"/>
              <a:ea typeface="Roboto"/>
              <a:cs typeface="Roboto"/>
              <a:sym typeface="Roboto"/>
            </a:endParaRPr>
          </a:p>
          <a:p>
            <a:pPr indent="0" lvl="0" marL="0" rtl="0" algn="l">
              <a:spcBef>
                <a:spcPts val="1600"/>
              </a:spcBef>
              <a:spcAft>
                <a:spcPts val="1600"/>
              </a:spcAft>
              <a:buNone/>
            </a:pPr>
            <a:r>
              <a:t/>
            </a:r>
            <a:endParaRPr/>
          </a:p>
        </p:txBody>
      </p:sp>
      <p:pic>
        <p:nvPicPr>
          <p:cNvPr id="87" name="Google Shape;87;p16"/>
          <p:cNvPicPr preferRelativeResize="0"/>
          <p:nvPr/>
        </p:nvPicPr>
        <p:blipFill rotWithShape="1">
          <a:blip r:embed="rId6">
            <a:alphaModFix/>
          </a:blip>
          <a:srcRect b="0" l="19161" r="14810" t="0"/>
          <a:stretch/>
        </p:blipFill>
        <p:spPr>
          <a:xfrm>
            <a:off x="6188875" y="1746500"/>
            <a:ext cx="2671500" cy="2447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14" name="Google Shape;514;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Fraud is tricky--it </a:t>
            </a:r>
            <a:r>
              <a:rPr lang="en"/>
              <a:t>evolves</a:t>
            </a:r>
            <a:r>
              <a:rPr lang="en"/>
              <a:t> over time. </a:t>
            </a:r>
            <a:endParaRPr/>
          </a:p>
          <a:p>
            <a:pPr indent="-342900" lvl="0" marL="457200" rtl="0" algn="l">
              <a:spcBef>
                <a:spcPts val="0"/>
              </a:spcBef>
              <a:spcAft>
                <a:spcPts val="0"/>
              </a:spcAft>
              <a:buSzPts val="1800"/>
              <a:buChar char="●"/>
            </a:pPr>
            <a:r>
              <a:rPr lang="en"/>
              <a:t>Fraud detection requires supervised and unsupervised learning </a:t>
            </a:r>
            <a:endParaRPr/>
          </a:p>
          <a:p>
            <a:pPr indent="-342900" lvl="0" marL="457200" rtl="0" algn="l">
              <a:spcBef>
                <a:spcPts val="0"/>
              </a:spcBef>
              <a:spcAft>
                <a:spcPts val="0"/>
              </a:spcAft>
              <a:buSzPts val="1800"/>
              <a:buChar char="●"/>
            </a:pPr>
            <a:r>
              <a:rPr lang="en"/>
              <a:t>Be cautious with imbalanced data</a:t>
            </a:r>
            <a:endParaRPr/>
          </a:p>
          <a:p>
            <a:pPr indent="-342900" lvl="0" marL="457200" rtl="0" algn="l">
              <a:spcBef>
                <a:spcPts val="0"/>
              </a:spcBef>
              <a:spcAft>
                <a:spcPts val="0"/>
              </a:spcAft>
              <a:buSzPts val="1800"/>
              <a:buChar char="●"/>
            </a:pPr>
            <a:r>
              <a:rPr lang="en"/>
              <a:t>Domain experts could provide further context</a:t>
            </a:r>
            <a:endParaRPr/>
          </a:p>
          <a:p>
            <a:pPr indent="-342900" lvl="0" marL="457200" rtl="0" algn="l">
              <a:spcBef>
                <a:spcPts val="0"/>
              </a:spcBef>
              <a:spcAft>
                <a:spcPts val="0"/>
              </a:spcAft>
              <a:buSzPts val="1800"/>
              <a:buChar char="●"/>
            </a:pPr>
            <a:r>
              <a:rPr lang="en"/>
              <a:t>V14 and V17 appear to be our most important variables by a large margin </a:t>
            </a:r>
            <a:endParaRPr/>
          </a:p>
          <a:p>
            <a:pPr indent="-317500" lvl="1" marL="914400" rtl="0" algn="l">
              <a:spcBef>
                <a:spcPts val="1600"/>
              </a:spcBef>
              <a:spcAft>
                <a:spcPts val="0"/>
              </a:spcAft>
              <a:buSzPts val="1400"/>
              <a:buChar char="○"/>
            </a:pPr>
            <a:r>
              <a:rPr lang="en"/>
              <a:t>Should we have non-anonymized data, we would choose to focus on those.</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53"/>
          <p:cNvSpPr txBox="1"/>
          <p:nvPr>
            <p:ph type="title"/>
          </p:nvPr>
        </p:nvSpPr>
        <p:spPr>
          <a:xfrm>
            <a:off x="3207000" y="1791425"/>
            <a:ext cx="2730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Supporting Files</a:t>
            </a:r>
            <a:endParaRPr/>
          </a:p>
        </p:txBody>
      </p:sp>
      <p:sp>
        <p:nvSpPr>
          <p:cNvPr id="525" name="Google Shape;525;p54"/>
          <p:cNvSpPr txBox="1"/>
          <p:nvPr>
            <p:ph idx="1" type="body"/>
          </p:nvPr>
        </p:nvSpPr>
        <p:spPr>
          <a:xfrm>
            <a:off x="1365475" y="1190275"/>
            <a:ext cx="1658400" cy="39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t>
            </a:r>
            <a:r>
              <a:rPr lang="en"/>
              <a:t>ecision Tree</a:t>
            </a:r>
            <a:endParaRPr/>
          </a:p>
        </p:txBody>
      </p:sp>
      <p:sp>
        <p:nvSpPr>
          <p:cNvPr id="526" name="Google Shape;526;p54"/>
          <p:cNvSpPr txBox="1"/>
          <p:nvPr>
            <p:ph idx="1" type="body"/>
          </p:nvPr>
        </p:nvSpPr>
        <p:spPr>
          <a:xfrm>
            <a:off x="5712200" y="1190275"/>
            <a:ext cx="2033100" cy="39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a:t>
            </a:r>
            <a:r>
              <a:rPr lang="en"/>
              <a:t>andom Forest</a:t>
            </a:r>
            <a:endParaRPr/>
          </a:p>
        </p:txBody>
      </p:sp>
      <p:pic>
        <p:nvPicPr>
          <p:cNvPr id="527" name="Google Shape;527;p54"/>
          <p:cNvPicPr preferRelativeResize="0"/>
          <p:nvPr/>
        </p:nvPicPr>
        <p:blipFill>
          <a:blip r:embed="rId3">
            <a:alphaModFix/>
          </a:blip>
          <a:stretch>
            <a:fillRect/>
          </a:stretch>
        </p:blipFill>
        <p:spPr>
          <a:xfrm>
            <a:off x="543750" y="1689475"/>
            <a:ext cx="3305425" cy="3360500"/>
          </a:xfrm>
          <a:prstGeom prst="rect">
            <a:avLst/>
          </a:prstGeom>
          <a:noFill/>
          <a:ln>
            <a:noFill/>
          </a:ln>
        </p:spPr>
      </p:pic>
      <p:pic>
        <p:nvPicPr>
          <p:cNvPr id="528" name="Google Shape;528;p54"/>
          <p:cNvPicPr preferRelativeResize="0"/>
          <p:nvPr/>
        </p:nvPicPr>
        <p:blipFill>
          <a:blip r:embed="rId4">
            <a:alphaModFix/>
          </a:blip>
          <a:stretch>
            <a:fillRect/>
          </a:stretch>
        </p:blipFill>
        <p:spPr>
          <a:xfrm>
            <a:off x="4932301" y="1689475"/>
            <a:ext cx="3273772" cy="32530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Priors</a:t>
            </a:r>
            <a:endParaRPr/>
          </a:p>
        </p:txBody>
      </p:sp>
      <p:sp>
        <p:nvSpPr>
          <p:cNvPr id="534" name="Google Shape;534;p5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666666"/>
                </a:solidFill>
                <a:highlight>
                  <a:srgbClr val="FFFFFF"/>
                </a:highlight>
                <a:latin typeface="Verdana"/>
                <a:ea typeface="Verdana"/>
                <a:cs typeface="Verdana"/>
                <a:sym typeface="Verdana"/>
              </a:rPr>
              <a:t>The </a:t>
            </a:r>
            <a:r>
              <a:rPr lang="en" sz="1200" u="sng">
                <a:solidFill>
                  <a:srgbClr val="666666"/>
                </a:solidFill>
                <a:highlight>
                  <a:srgbClr val="FFFFFF"/>
                </a:highlight>
                <a:latin typeface="Verdana"/>
                <a:ea typeface="Verdana"/>
                <a:cs typeface="Verdana"/>
                <a:sym typeface="Verdana"/>
              </a:rPr>
              <a:t>prior probability</a:t>
            </a:r>
            <a:r>
              <a:rPr lang="en" sz="1200">
                <a:solidFill>
                  <a:srgbClr val="666666"/>
                </a:solidFill>
                <a:highlight>
                  <a:srgbClr val="FFFFFF"/>
                </a:highlight>
                <a:latin typeface="Verdana"/>
                <a:ea typeface="Verdana"/>
                <a:cs typeface="Verdana"/>
                <a:sym typeface="Verdana"/>
              </a:rPr>
              <a:t> of an event is the probability of the event computed before the collection of new data. One begins with a prior probability of an event and revises it in the light of new data. For example, if 0.01 of a population has schizophrenia then the probability that a person drawn at random would have schizophrenia is 0.01. This is the prior probability. If you then learn that that there score on a personality test suggests the person is schizophrenic, you would adjust your probability accordingly. The adjusted probability is the </a:t>
            </a:r>
            <a:r>
              <a:rPr lang="en" sz="1200" u="sng">
                <a:solidFill>
                  <a:srgbClr val="666666"/>
                </a:solidFill>
                <a:highlight>
                  <a:srgbClr val="FFFFFF"/>
                </a:highlight>
                <a:latin typeface="Verdana"/>
                <a:ea typeface="Verdana"/>
                <a:cs typeface="Verdana"/>
                <a:sym typeface="Verdana"/>
                <a:hlinkClick r:id="rId3"/>
              </a:rPr>
              <a:t>posterior probability</a:t>
            </a:r>
            <a:r>
              <a:rPr lang="en" sz="1200">
                <a:solidFill>
                  <a:srgbClr val="666666"/>
                </a:solidFill>
                <a:highlight>
                  <a:srgbClr val="FFFFFF"/>
                </a:highlight>
                <a:latin typeface="Verdana"/>
                <a:ea typeface="Verdana"/>
                <a:cs typeface="Verdana"/>
                <a:sym typeface="Verdana"/>
              </a:rPr>
              <a:t>.</a:t>
            </a:r>
            <a:endParaRPr>
              <a:solidFill>
                <a:srgbClr val="666666"/>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 a loss matrix to tune threshold</a:t>
            </a:r>
            <a:endParaRPr/>
          </a:p>
        </p:txBody>
      </p:sp>
      <p:pic>
        <p:nvPicPr>
          <p:cNvPr id="540" name="Google Shape;540;p56"/>
          <p:cNvPicPr preferRelativeResize="0"/>
          <p:nvPr/>
        </p:nvPicPr>
        <p:blipFill>
          <a:blip r:embed="rId3">
            <a:alphaModFix/>
          </a:blip>
          <a:stretch>
            <a:fillRect/>
          </a:stretch>
        </p:blipFill>
        <p:spPr>
          <a:xfrm>
            <a:off x="1226100" y="2476675"/>
            <a:ext cx="2461331" cy="2585101"/>
          </a:xfrm>
          <a:prstGeom prst="rect">
            <a:avLst/>
          </a:prstGeom>
          <a:noFill/>
          <a:ln>
            <a:noFill/>
          </a:ln>
        </p:spPr>
      </p:pic>
      <p:pic>
        <p:nvPicPr>
          <p:cNvPr id="541" name="Google Shape;541;p56"/>
          <p:cNvPicPr preferRelativeResize="0"/>
          <p:nvPr/>
        </p:nvPicPr>
        <p:blipFill>
          <a:blip r:embed="rId4">
            <a:alphaModFix/>
          </a:blip>
          <a:stretch>
            <a:fillRect/>
          </a:stretch>
        </p:blipFill>
        <p:spPr>
          <a:xfrm>
            <a:off x="5301799" y="2499831"/>
            <a:ext cx="2410100" cy="2538788"/>
          </a:xfrm>
          <a:prstGeom prst="rect">
            <a:avLst/>
          </a:prstGeom>
          <a:noFill/>
          <a:ln>
            <a:noFill/>
          </a:ln>
        </p:spPr>
      </p:pic>
      <p:pic>
        <p:nvPicPr>
          <p:cNvPr id="542" name="Google Shape;542;p56"/>
          <p:cNvPicPr preferRelativeResize="0"/>
          <p:nvPr/>
        </p:nvPicPr>
        <p:blipFill>
          <a:blip r:embed="rId5">
            <a:alphaModFix/>
          </a:blip>
          <a:stretch>
            <a:fillRect/>
          </a:stretch>
        </p:blipFill>
        <p:spPr>
          <a:xfrm>
            <a:off x="480900" y="1228625"/>
            <a:ext cx="5662351" cy="114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Fraud</a:t>
            </a:r>
            <a:endParaRPr/>
          </a:p>
          <a:p>
            <a:pPr indent="0" lvl="0" marL="0" rtl="0" algn="l">
              <a:spcBef>
                <a:spcPts val="0"/>
              </a:spcBef>
              <a:spcAft>
                <a:spcPts val="0"/>
              </a:spcAft>
              <a:buNone/>
            </a:pPr>
            <a:r>
              <a:t/>
            </a:r>
            <a:endParaRPr/>
          </a:p>
        </p:txBody>
      </p:sp>
      <p:sp>
        <p:nvSpPr>
          <p:cNvPr id="93" name="Google Shape;93;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 Our Business Problem:</a:t>
            </a:r>
            <a:endParaRPr>
              <a:solidFill>
                <a:srgbClr val="333333"/>
              </a:solidFill>
            </a:endParaRPr>
          </a:p>
          <a:p>
            <a:pPr indent="0" lvl="0" marL="0" rtl="0" algn="l">
              <a:spcBef>
                <a:spcPts val="1600"/>
              </a:spcBef>
              <a:spcAft>
                <a:spcPts val="0"/>
              </a:spcAft>
              <a:buNone/>
            </a:pPr>
            <a:r>
              <a:rPr lang="en">
                <a:solidFill>
                  <a:srgbClr val="333333"/>
                </a:solidFill>
              </a:rPr>
              <a:t>   -	To help companies detect which patterns signal fraudulent activity</a:t>
            </a:r>
            <a:endParaRPr sz="1400">
              <a:solidFill>
                <a:srgbClr val="333333"/>
              </a:solidFill>
            </a:endParaRPr>
          </a:p>
          <a:p>
            <a:pPr indent="0" lvl="0" marL="0" rtl="0" algn="l">
              <a:spcBef>
                <a:spcPts val="1600"/>
              </a:spcBef>
              <a:spcAft>
                <a:spcPts val="0"/>
              </a:spcAft>
              <a:buNone/>
            </a:pPr>
            <a:r>
              <a:t/>
            </a:r>
            <a:endParaRPr sz="1350">
              <a:solidFill>
                <a:srgbClr val="333333"/>
              </a:solidFill>
              <a:latin typeface="Roboto"/>
              <a:ea typeface="Roboto"/>
              <a:cs typeface="Roboto"/>
              <a:sym typeface="Roboto"/>
            </a:endParaRPr>
          </a:p>
          <a:p>
            <a:pPr indent="0" lvl="0" marL="0" rtl="0" algn="l">
              <a:spcBef>
                <a:spcPts val="1600"/>
              </a:spcBef>
              <a:spcAft>
                <a:spcPts val="1600"/>
              </a:spcAft>
              <a:buNone/>
            </a:pPr>
            <a:r>
              <a:t/>
            </a:r>
            <a:endParaRPr/>
          </a:p>
        </p:txBody>
      </p:sp>
      <p:pic>
        <p:nvPicPr>
          <p:cNvPr id="94" name="Google Shape;94;p17"/>
          <p:cNvPicPr preferRelativeResize="0"/>
          <p:nvPr/>
        </p:nvPicPr>
        <p:blipFill>
          <a:blip r:embed="rId3">
            <a:alphaModFix/>
          </a:blip>
          <a:stretch>
            <a:fillRect/>
          </a:stretch>
        </p:blipFill>
        <p:spPr>
          <a:xfrm>
            <a:off x="6377775" y="98038"/>
            <a:ext cx="2454526" cy="1401375"/>
          </a:xfrm>
          <a:prstGeom prst="rect">
            <a:avLst/>
          </a:prstGeom>
          <a:noFill/>
          <a:ln>
            <a:noFill/>
          </a:ln>
        </p:spPr>
      </p:pic>
      <p:pic>
        <p:nvPicPr>
          <p:cNvPr id="95" name="Google Shape;95;p17"/>
          <p:cNvPicPr preferRelativeResize="0"/>
          <p:nvPr/>
        </p:nvPicPr>
        <p:blipFill>
          <a:blip r:embed="rId4">
            <a:alphaModFix/>
          </a:blip>
          <a:stretch>
            <a:fillRect/>
          </a:stretch>
        </p:blipFill>
        <p:spPr>
          <a:xfrm>
            <a:off x="841675" y="2333350"/>
            <a:ext cx="6934700" cy="2462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Overview</a:t>
            </a:r>
            <a:endParaRPr/>
          </a:p>
        </p:txBody>
      </p:sp>
      <p:sp>
        <p:nvSpPr>
          <p:cNvPr id="101" name="Google Shape;101;p18"/>
          <p:cNvSpPr txBox="1"/>
          <p:nvPr>
            <p:ph idx="1" type="body"/>
          </p:nvPr>
        </p:nvSpPr>
        <p:spPr>
          <a:xfrm>
            <a:off x="311700" y="12523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02" name="Google Shape;102;p18"/>
          <p:cNvPicPr preferRelativeResize="0"/>
          <p:nvPr/>
        </p:nvPicPr>
        <p:blipFill>
          <a:blip r:embed="rId3">
            <a:alphaModFix/>
          </a:blip>
          <a:stretch>
            <a:fillRect/>
          </a:stretch>
        </p:blipFill>
        <p:spPr>
          <a:xfrm>
            <a:off x="311700" y="1152413"/>
            <a:ext cx="3477325" cy="3684174"/>
          </a:xfrm>
          <a:prstGeom prst="rect">
            <a:avLst/>
          </a:prstGeom>
          <a:noFill/>
          <a:ln>
            <a:noFill/>
          </a:ln>
        </p:spPr>
      </p:pic>
      <p:pic>
        <p:nvPicPr>
          <p:cNvPr id="103" name="Google Shape;103;p18"/>
          <p:cNvPicPr preferRelativeResize="0"/>
          <p:nvPr/>
        </p:nvPicPr>
        <p:blipFill>
          <a:blip r:embed="rId4">
            <a:alphaModFix/>
          </a:blip>
          <a:stretch>
            <a:fillRect/>
          </a:stretch>
        </p:blipFill>
        <p:spPr>
          <a:xfrm>
            <a:off x="3856725" y="1152426"/>
            <a:ext cx="5087176" cy="2290551"/>
          </a:xfrm>
          <a:prstGeom prst="rect">
            <a:avLst/>
          </a:prstGeom>
          <a:noFill/>
          <a:ln>
            <a:noFill/>
          </a:ln>
        </p:spPr>
      </p:pic>
      <p:sp>
        <p:nvSpPr>
          <p:cNvPr id="104" name="Google Shape;104;p18"/>
          <p:cNvSpPr/>
          <p:nvPr/>
        </p:nvSpPr>
        <p:spPr>
          <a:xfrm>
            <a:off x="347825" y="1257300"/>
            <a:ext cx="2568300" cy="1209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76950" y="4715675"/>
            <a:ext cx="2568300" cy="1209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Principal Component Analysis</a:t>
            </a:r>
            <a:endParaRPr/>
          </a:p>
        </p:txBody>
      </p:sp>
      <p:sp>
        <p:nvSpPr>
          <p:cNvPr id="111" name="Google Shape;111;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19"/>
          <p:cNvPicPr preferRelativeResize="0"/>
          <p:nvPr/>
        </p:nvPicPr>
        <p:blipFill>
          <a:blip r:embed="rId3">
            <a:alphaModFix/>
          </a:blip>
          <a:stretch>
            <a:fillRect/>
          </a:stretch>
        </p:blipFill>
        <p:spPr>
          <a:xfrm>
            <a:off x="570600" y="1798100"/>
            <a:ext cx="3904726" cy="2928550"/>
          </a:xfrm>
          <a:prstGeom prst="rect">
            <a:avLst/>
          </a:prstGeom>
          <a:noFill/>
          <a:ln>
            <a:noFill/>
          </a:ln>
        </p:spPr>
      </p:pic>
      <p:pic>
        <p:nvPicPr>
          <p:cNvPr id="113" name="Google Shape;113;p19"/>
          <p:cNvPicPr preferRelativeResize="0"/>
          <p:nvPr/>
        </p:nvPicPr>
        <p:blipFill>
          <a:blip r:embed="rId4">
            <a:alphaModFix/>
          </a:blip>
          <a:stretch>
            <a:fillRect/>
          </a:stretch>
        </p:blipFill>
        <p:spPr>
          <a:xfrm>
            <a:off x="4685325" y="1650875"/>
            <a:ext cx="3588175" cy="3243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ctrTitle"/>
          </p:nvPr>
        </p:nvSpPr>
        <p:spPr>
          <a:xfrm>
            <a:off x="1003650" y="206053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Exploration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124" name="Google Shape;124;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Transformation: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Missing Value Check:</a:t>
            </a:r>
            <a:endParaRPr/>
          </a:p>
          <a:p>
            <a:pPr indent="0" lvl="0" marL="0" rtl="0" algn="l">
              <a:spcBef>
                <a:spcPts val="1600"/>
              </a:spcBef>
              <a:spcAft>
                <a:spcPts val="1600"/>
              </a:spcAft>
              <a:buNone/>
            </a:pPr>
            <a:r>
              <a:t/>
            </a:r>
            <a:endParaRPr/>
          </a:p>
        </p:txBody>
      </p:sp>
      <p:pic>
        <p:nvPicPr>
          <p:cNvPr id="125" name="Google Shape;125;p21"/>
          <p:cNvPicPr preferRelativeResize="0"/>
          <p:nvPr/>
        </p:nvPicPr>
        <p:blipFill>
          <a:blip r:embed="rId3">
            <a:alphaModFix/>
          </a:blip>
          <a:stretch>
            <a:fillRect/>
          </a:stretch>
        </p:blipFill>
        <p:spPr>
          <a:xfrm>
            <a:off x="1261575" y="1718925"/>
            <a:ext cx="3553050" cy="358125"/>
          </a:xfrm>
          <a:prstGeom prst="rect">
            <a:avLst/>
          </a:prstGeom>
          <a:noFill/>
          <a:ln>
            <a:noFill/>
          </a:ln>
        </p:spPr>
      </p:pic>
      <p:pic>
        <p:nvPicPr>
          <p:cNvPr id="126" name="Google Shape;126;p21"/>
          <p:cNvPicPr preferRelativeResize="0"/>
          <p:nvPr/>
        </p:nvPicPr>
        <p:blipFill>
          <a:blip r:embed="rId4">
            <a:alphaModFix/>
          </a:blip>
          <a:stretch>
            <a:fillRect/>
          </a:stretch>
        </p:blipFill>
        <p:spPr>
          <a:xfrm>
            <a:off x="1120100" y="2930450"/>
            <a:ext cx="5281025" cy="168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